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01" r:id="rId37"/>
    <p:sldId id="302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6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40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04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27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905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399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63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91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37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4042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311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01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94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486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465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366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7117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1155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06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23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822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972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85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871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5666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4452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908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666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543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182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665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488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886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81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415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7197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647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179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250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794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381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507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2284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4044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02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06178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483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30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40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90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953" y="233172"/>
            <a:ext cx="621792" cy="744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139" y="381079"/>
            <a:ext cx="715772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945" y="1370987"/>
            <a:ext cx="7230109" cy="407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6" y="0"/>
            <a:ext cx="971031" cy="106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396" y="2540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6122054"/>
            <a:ext cx="3909060" cy="12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Department</a:t>
            </a:r>
            <a:r>
              <a:rPr sz="18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of Computer Science</a:t>
            </a:r>
            <a:r>
              <a:rPr sz="18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PAF-KIET North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Campus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100" y="3124200"/>
            <a:ext cx="85344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1130300" algn="l"/>
                <a:tab pos="5650865" algn="l"/>
              </a:tabLst>
            </a:pPr>
            <a:r>
              <a:rPr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Communicati</a:t>
            </a:r>
            <a:r>
              <a:rPr sz="32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32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Computer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etwork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796" y="5943600"/>
            <a:ext cx="3257204" cy="792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5" dirty="0">
                <a:latin typeface="Verdana"/>
                <a:cs typeface="Verdana"/>
              </a:rPr>
              <a:t>OS</a:t>
            </a:r>
            <a:r>
              <a:rPr b="0" spc="-15" dirty="0">
                <a:latin typeface="Verdana"/>
                <a:cs typeface="Verdana"/>
              </a:rPr>
              <a:t>I</a:t>
            </a:r>
            <a:r>
              <a:rPr b="0" dirty="0">
                <a:latin typeface="Verdana"/>
                <a:cs typeface="Verdana"/>
              </a:rPr>
              <a:t> </a:t>
            </a:r>
            <a:r>
              <a:rPr b="0" spc="-15" dirty="0">
                <a:latin typeface="Verdana"/>
                <a:cs typeface="Verdana"/>
              </a:rPr>
              <a:t>Layers</a:t>
            </a:r>
          </a:p>
        </p:txBody>
      </p:sp>
      <p:sp>
        <p:nvSpPr>
          <p:cNvPr id="4" name="object 4"/>
          <p:cNvSpPr/>
          <p:nvPr/>
        </p:nvSpPr>
        <p:spPr>
          <a:xfrm>
            <a:off x="-1" y="1143000"/>
            <a:ext cx="9144000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Exchang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Between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657350"/>
            <a:ext cx="8154923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</a:t>
            </a:r>
            <a:r>
              <a:rPr sz="2800" b="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" y="2420873"/>
            <a:ext cx="7669530" cy="27607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</a:t>
            </a:r>
            <a:r>
              <a:rPr b="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400" y="838200"/>
            <a:ext cx="8686799" cy="4285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Physic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characterist</a:t>
            </a:r>
            <a:r>
              <a:rPr sz="2000" b="1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interfac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b="1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media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marR="5080" indent="-286385" algn="just">
              <a:lnSpc>
                <a:spcPct val="77200"/>
              </a:lnSpc>
              <a:spcBef>
                <a:spcPts val="490"/>
              </a:spcBef>
              <a:tabLst>
                <a:tab pos="755650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–	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define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characteristic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interfac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between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devices 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media.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also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define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type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transmission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media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indent="-342900" algn="just">
              <a:lnSpc>
                <a:spcPct val="100000"/>
              </a:lnSpc>
              <a:spcBef>
                <a:spcPts val="53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Representatio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b="1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b="1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bits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marR="152400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stream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must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encoded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signals.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define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 type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representation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(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how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0,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1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are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hanged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gnal).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Dat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b="1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rate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marR="50165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define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number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sent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second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also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uration of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bits</a:t>
            </a:r>
          </a:p>
          <a:p>
            <a:pPr marL="355600" indent="-342900" algn="just">
              <a:lnSpc>
                <a:spcPct val="100000"/>
              </a:lnSpc>
              <a:spcBef>
                <a:spcPts val="47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Synch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onization</a:t>
            </a:r>
            <a:r>
              <a:rPr sz="2000" b="1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bits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marR="97155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sender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receiv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must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use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same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bi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rate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also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receiv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loc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must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synchronize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Physical</a:t>
            </a:r>
            <a:r>
              <a:rPr spc="15" dirty="0"/>
              <a:t> </a:t>
            </a: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Responsibi</a:t>
            </a:r>
            <a:r>
              <a:rPr spc="5" dirty="0"/>
              <a:t>l</a:t>
            </a:r>
            <a:r>
              <a:rPr spc="-15" dirty="0"/>
              <a:t>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370987"/>
            <a:ext cx="8839199" cy="3513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b="1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urati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112395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concerned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 es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media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nt-to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mu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tipoint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55600" indent="-342900" algn="just">
              <a:lnSpc>
                <a:spcPct val="100000"/>
              </a:lnSpc>
              <a:spcBef>
                <a:spcPts val="47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</a:t>
            </a:r>
            <a:r>
              <a:rPr sz="2000" b="1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topol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gy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434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connected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5080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Devices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connected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bus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ring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hybri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topology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129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ion</a:t>
            </a:r>
            <a:r>
              <a:rPr sz="2000" b="1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12065" lvl="1" indent="-285750" algn="just">
              <a:lnSpc>
                <a:spcPct val="100000"/>
              </a:lnSpc>
              <a:spcBef>
                <a:spcPts val="430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rection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twee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ice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simplex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plex,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8580" y="3537584"/>
            <a:ext cx="7543800" cy="1797050"/>
          </a:xfrm>
          <a:custGeom>
            <a:avLst/>
            <a:gdLst/>
            <a:ahLst/>
            <a:cxnLst/>
            <a:rect l="l" t="t" r="r" b="b"/>
            <a:pathLst>
              <a:path w="7543800" h="1797050">
                <a:moveTo>
                  <a:pt x="0" y="1796795"/>
                </a:moveTo>
                <a:lnTo>
                  <a:pt x="7543800" y="1796795"/>
                </a:lnTo>
                <a:lnTo>
                  <a:pt x="7543800" y="0"/>
                </a:lnTo>
                <a:lnTo>
                  <a:pt x="0" y="0"/>
                </a:lnTo>
                <a:lnTo>
                  <a:pt x="0" y="179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580" y="3537584"/>
            <a:ext cx="7543800" cy="1797050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 marR="268605" indent="635"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The physic</a:t>
            </a:r>
            <a:r>
              <a:rPr sz="3600" b="1" i="1" spc="-15" dirty="0">
                <a:latin typeface="Times New Roman"/>
                <a:cs typeface="Times New Roman"/>
              </a:rPr>
              <a:t>a</a:t>
            </a:r>
            <a:r>
              <a:rPr sz="3600" b="1" i="1" dirty="0">
                <a:latin typeface="Times New Roman"/>
                <a:cs typeface="Times New Roman"/>
              </a:rPr>
              <a:t>l layer is r</a:t>
            </a:r>
            <a:r>
              <a:rPr sz="3600" b="1" i="1" spc="-15" dirty="0">
                <a:latin typeface="Times New Roman"/>
                <a:cs typeface="Times New Roman"/>
              </a:rPr>
              <a:t>e</a:t>
            </a:r>
            <a:r>
              <a:rPr sz="3600" b="1" i="1" dirty="0">
                <a:latin typeface="Times New Roman"/>
                <a:cs typeface="Times New Roman"/>
              </a:rPr>
              <a:t>sponsible for transmitting individual</a:t>
            </a:r>
            <a:r>
              <a:rPr sz="3600" b="1" i="1" spc="-15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bits from one node to the next.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9066" y="2402585"/>
            <a:ext cx="2754630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580" y="2332101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580" y="2332101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0" y="2338507"/>
            <a:ext cx="775119" cy="90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627" y="2269618"/>
            <a:ext cx="1613153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link</a:t>
            </a:r>
            <a:r>
              <a:rPr b="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274320" y="2286000"/>
            <a:ext cx="8564880" cy="281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Dat</a:t>
            </a:r>
            <a:r>
              <a:rPr spc="-20" dirty="0"/>
              <a:t>a</a:t>
            </a:r>
            <a:r>
              <a:rPr spc="-15" dirty="0"/>
              <a:t> </a:t>
            </a:r>
            <a:r>
              <a:rPr spc="-5" dirty="0"/>
              <a:t>Lin</a:t>
            </a:r>
            <a:r>
              <a:rPr dirty="0"/>
              <a:t>k</a:t>
            </a:r>
            <a:r>
              <a:rPr spc="10" dirty="0"/>
              <a:t> </a:t>
            </a: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Responsibi</a:t>
            </a:r>
            <a:r>
              <a:rPr spc="5" dirty="0"/>
              <a:t>l</a:t>
            </a:r>
            <a:r>
              <a:rPr spc="-15" dirty="0"/>
              <a:t>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" y="1219200"/>
            <a:ext cx="8991600" cy="3552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366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Responsible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hop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(node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57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Framing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116839" lvl="1" indent="-285750" algn="just">
              <a:lnSpc>
                <a:spcPct val="100000"/>
              </a:lnSpc>
              <a:spcBef>
                <a:spcPts val="495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Divide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received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layer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ata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called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56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 addressing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495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also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5080" lvl="1" indent="-285750" algn="just">
              <a:lnSpc>
                <a:spcPct val="100000"/>
              </a:lnSpc>
              <a:spcBef>
                <a:spcPts val="48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ink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define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69900" marR="5080" lvl="1" algn="just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sende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receiver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74295" lvl="1" indent="-285750" algn="just">
              <a:lnSpc>
                <a:spcPct val="100000"/>
              </a:lnSpc>
              <a:spcBef>
                <a:spcPts val="48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Ethernet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byte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(48-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bits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imprinted 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" y="1098803"/>
            <a:ext cx="8762999" cy="4693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</a:t>
            </a: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67945" lvl="1" indent="-285750" algn="just">
              <a:lnSpc>
                <a:spcPct val="100000"/>
              </a:lnSpc>
              <a:spcBef>
                <a:spcPts val="43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imposes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if 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data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eceiver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produced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data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imposes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avoid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whelming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ceiver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47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5080" lvl="1" indent="-285750" algn="just">
              <a:lnSpc>
                <a:spcPct val="100000"/>
              </a:lnSpc>
              <a:spcBef>
                <a:spcPts val="439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detect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retran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smit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damaged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43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Prevent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duplication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ames.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43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norma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ly achieved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traile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ded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en-US"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55600" indent="-342900" algn="just">
              <a:lnSpc>
                <a:spcPct val="100000"/>
              </a:lnSpc>
              <a:spcBef>
                <a:spcPts val="47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  <a:r>
              <a:rPr sz="2000" b="1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43815" lvl="1" indent="-285750" algn="just">
              <a:lnSpc>
                <a:spcPct val="100000"/>
              </a:lnSpc>
              <a:spcBef>
                <a:spcPts val="440"/>
              </a:spcBef>
              <a:buFont typeface="Book Antiqua"/>
              <a:buChar char="–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connected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ink,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tocol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ecessary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</a:t>
            </a:r>
            <a:r>
              <a:rPr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link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give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4780" y="3186302"/>
            <a:ext cx="7543800" cy="1797685"/>
          </a:xfrm>
          <a:custGeom>
            <a:avLst/>
            <a:gdLst/>
            <a:ahLst/>
            <a:cxnLst/>
            <a:rect l="l" t="t" r="r" b="b"/>
            <a:pathLst>
              <a:path w="7543800" h="1797685">
                <a:moveTo>
                  <a:pt x="0" y="1797558"/>
                </a:moveTo>
                <a:lnTo>
                  <a:pt x="7543800" y="1797558"/>
                </a:lnTo>
                <a:lnTo>
                  <a:pt x="7543800" y="0"/>
                </a:lnTo>
                <a:lnTo>
                  <a:pt x="0" y="0"/>
                </a:lnTo>
                <a:lnTo>
                  <a:pt x="0" y="1797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80" y="3186302"/>
            <a:ext cx="7543800" cy="179768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8290" marR="281940"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The data link layer is re</a:t>
            </a:r>
            <a:r>
              <a:rPr sz="3600" b="1" i="1" spc="-15" dirty="0">
                <a:latin typeface="Times New Roman"/>
                <a:cs typeface="Times New Roman"/>
              </a:rPr>
              <a:t>s</a:t>
            </a:r>
            <a:r>
              <a:rPr sz="3600" b="1" i="1" dirty="0">
                <a:latin typeface="Times New Roman"/>
                <a:cs typeface="Times New Roman"/>
              </a:rPr>
              <a:t>ponsible for transmitting f</a:t>
            </a:r>
            <a:r>
              <a:rPr sz="3600" b="1" i="1" spc="-15" dirty="0">
                <a:latin typeface="Times New Roman"/>
                <a:cs typeface="Times New Roman"/>
              </a:rPr>
              <a:t>r</a:t>
            </a:r>
            <a:r>
              <a:rPr sz="3600" b="1" i="1" dirty="0">
                <a:latin typeface="Times New Roman"/>
                <a:cs typeface="Times New Roman"/>
              </a:rPr>
              <a:t>ames from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one node to the</a:t>
            </a:r>
            <a:r>
              <a:rPr sz="3600" b="1" i="1" spc="-20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next.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5266" y="2052066"/>
            <a:ext cx="2754630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780" y="1981580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9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780" y="1981580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9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0" y="1987987"/>
            <a:ext cx="775119" cy="90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8538" y="2033777"/>
            <a:ext cx="1613153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8794" y="2240175"/>
            <a:ext cx="10414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Times New Roman"/>
                <a:cs typeface="Times New Roman"/>
              </a:rPr>
              <a:t>Note: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4800" y="3238182"/>
            <a:ext cx="56191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Chapter</a:t>
            </a:r>
            <a:r>
              <a:rPr sz="28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2 -</a:t>
            </a:r>
            <a:r>
              <a:rPr sz="28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Net</a:t>
            </a:r>
            <a:r>
              <a:rPr sz="28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ork</a:t>
            </a:r>
            <a:r>
              <a:rPr sz="28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o-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ivery</a:t>
            </a:r>
          </a:p>
        </p:txBody>
      </p:sp>
      <p:sp>
        <p:nvSpPr>
          <p:cNvPr id="4" name="object 4"/>
          <p:cNvSpPr/>
          <p:nvPr/>
        </p:nvSpPr>
        <p:spPr>
          <a:xfrm>
            <a:off x="444245" y="1066800"/>
            <a:ext cx="8090154" cy="5040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endParaRPr b="0" spc="-2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299" y="1248018"/>
            <a:ext cx="8915400" cy="1999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below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ode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 address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 address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87.</a:t>
            </a:r>
            <a:r>
              <a:rPr sz="2000" spc="-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connec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ink.</a:t>
            </a:r>
            <a:r>
              <a:rPr sz="2000" spc="-1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data li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evel this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sz="20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are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addres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needed.</a:t>
            </a:r>
            <a:r>
              <a:rPr sz="20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contains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 informat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th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evel.</a:t>
            </a:r>
            <a:r>
              <a:rPr sz="200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railer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ally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nee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error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detection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3810000"/>
            <a:ext cx="73914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162305" y="2319527"/>
            <a:ext cx="8829294" cy="2862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Network</a:t>
            </a:r>
            <a:r>
              <a:rPr spc="-10" dirty="0"/>
              <a:t> </a:t>
            </a:r>
            <a:r>
              <a:rPr spc="-5" dirty="0"/>
              <a:t>Laye</a:t>
            </a:r>
            <a:r>
              <a:rPr dirty="0"/>
              <a:t>r </a:t>
            </a:r>
            <a:r>
              <a:rPr spc="-5" dirty="0"/>
              <a:t>R</a:t>
            </a:r>
            <a:r>
              <a:rPr spc="5" dirty="0"/>
              <a:t>e</a:t>
            </a:r>
            <a:r>
              <a:rPr spc="-5" dirty="0"/>
              <a:t>sponsib</a:t>
            </a:r>
            <a:r>
              <a:rPr spc="5" dirty="0"/>
              <a:t>i</a:t>
            </a:r>
            <a:r>
              <a:rPr spc="-15" dirty="0"/>
              <a:t>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219200"/>
            <a:ext cx="8839200" cy="439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Clr>
                <a:srgbClr val="6699FF"/>
              </a:buClr>
              <a:buSzPct val="83333"/>
              <a:buFont typeface="Wingdings"/>
              <a:buChar char=""/>
              <a:tabLst>
                <a:tab pos="419100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Responsible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packets</a:t>
            </a:r>
            <a:r>
              <a:rPr sz="200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destination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acro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ultipl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etworks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40005" indent="-342900" algn="just">
              <a:lnSpc>
                <a:spcPct val="100000"/>
              </a:lnSpc>
              <a:spcBef>
                <a:spcPts val="57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ystem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ink,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network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595"/>
              </a:spcBef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addressing</a:t>
            </a:r>
          </a:p>
          <a:p>
            <a:pPr marL="755650" lvl="1" indent="-285750" algn="just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layer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iq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logical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algn="just">
              <a:lnSpc>
                <a:spcPct val="100000"/>
              </a:lnSpc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174625" lvl="1" indent="-285750" algn="just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ddresses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necess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ry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iversal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communications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sical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138430" lvl="1" indent="-285750" algn="just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internet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address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426720" lvl="1" indent="-285750" algn="just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ddresses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32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-bit address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uely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 connected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Internet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799" y="381079"/>
            <a:ext cx="708405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sponsib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375003"/>
            <a:ext cx="8839200" cy="197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Clr>
                <a:srgbClr val="3333CC"/>
              </a:buClr>
              <a:buSzPct val="59090"/>
              <a:buFont typeface="Wingdings"/>
              <a:buChar char=""/>
              <a:tabLst>
                <a:tab pos="355600" algn="l"/>
              </a:tabLst>
            </a:pP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Routing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99060" lvl="1" indent="-285750" algn="just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ting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router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route 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fina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destination.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marR="395605" lvl="1" indent="-285750" algn="just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55000"/>
              <a:buFont typeface="Wingdings"/>
              <a:buChar char=""/>
              <a:tabLst>
                <a:tab pos="756285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Routers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devices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</a:t>
            </a:r>
            <a:r>
              <a:rPr sz="20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internetwor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ork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networks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4780" y="3064382"/>
            <a:ext cx="7543800" cy="2346325"/>
          </a:xfrm>
          <a:custGeom>
            <a:avLst/>
            <a:gdLst/>
            <a:ahLst/>
            <a:cxnLst/>
            <a:rect l="l" t="t" r="r" b="b"/>
            <a:pathLst>
              <a:path w="7543800" h="2346325">
                <a:moveTo>
                  <a:pt x="0" y="2346198"/>
                </a:moveTo>
                <a:lnTo>
                  <a:pt x="7543800" y="2346198"/>
                </a:lnTo>
                <a:lnTo>
                  <a:pt x="7543800" y="0"/>
                </a:lnTo>
                <a:lnTo>
                  <a:pt x="0" y="0"/>
                </a:lnTo>
                <a:lnTo>
                  <a:pt x="0" y="2346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80" y="3064382"/>
            <a:ext cx="7543800" cy="2346325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8140" marR="351155"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The network layer is responsible for the delivery of packets from the original source to the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final de</a:t>
            </a:r>
            <a:r>
              <a:rPr sz="3600" b="1" i="1" spc="-15" dirty="0">
                <a:latin typeface="Times New Roman"/>
                <a:cs typeface="Times New Roman"/>
              </a:rPr>
              <a:t>s</a:t>
            </a:r>
            <a:r>
              <a:rPr sz="3600" b="1" i="1" dirty="0">
                <a:latin typeface="Times New Roman"/>
                <a:cs typeface="Times New Roman"/>
              </a:rPr>
              <a:t>tination.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5266" y="1930145"/>
            <a:ext cx="2754630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780" y="1859660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3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780" y="1859660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3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0" y="1866067"/>
            <a:ext cx="775119" cy="90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8538" y="1911857"/>
            <a:ext cx="1613153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8794" y="2118001"/>
            <a:ext cx="10414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Note: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o-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destination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</a:t>
            </a:r>
          </a:p>
        </p:txBody>
      </p:sp>
      <p:sp>
        <p:nvSpPr>
          <p:cNvPr id="4" name="object 4"/>
          <p:cNvSpPr/>
          <p:nvPr/>
        </p:nvSpPr>
        <p:spPr>
          <a:xfrm>
            <a:off x="719327" y="1143000"/>
            <a:ext cx="7586472" cy="510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o-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destination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152" y="1295400"/>
            <a:ext cx="8481694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</a:t>
            </a:r>
            <a:r>
              <a:rPr sz="24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node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</a:t>
            </a:r>
            <a:r>
              <a:rPr sz="2400" spc="-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10, locat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one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node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 a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 ad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95, locat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another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LAN.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devices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 on di</a:t>
            </a:r>
            <a:r>
              <a:rPr sz="24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ferent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networks,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cannot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 addresses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addresses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 local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juri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on.</a:t>
            </a:r>
            <a:r>
              <a:rPr sz="24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ne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 addresses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ugh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(lo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l)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addresses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charact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rist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3139" y="350091"/>
            <a:ext cx="19780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Verdana"/>
                <a:cs typeface="Verdana"/>
              </a:rPr>
              <a:t>Figur</a:t>
            </a:r>
            <a:r>
              <a:rPr sz="2400" b="1" dirty="0">
                <a:latin typeface="Verdana"/>
                <a:cs typeface="Verdana"/>
              </a:rPr>
              <a:t>e</a:t>
            </a:r>
            <a:r>
              <a:rPr sz="2400" b="1" spc="5" dirty="0">
                <a:latin typeface="Verdana"/>
                <a:cs typeface="Verdana"/>
              </a:rPr>
              <a:t> </a:t>
            </a:r>
            <a:r>
              <a:rPr sz="2400" b="1" dirty="0">
                <a:latin typeface="Verdana"/>
                <a:cs typeface="Verdana"/>
              </a:rPr>
              <a:t>2.</a:t>
            </a:r>
            <a:r>
              <a:rPr sz="2400" b="1" spc="-20" dirty="0">
                <a:latin typeface="Verdana"/>
                <a:cs typeface="Verdana"/>
              </a:rPr>
              <a:t>11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4875">
              <a:lnSpc>
                <a:spcPct val="100000"/>
              </a:lnSpc>
            </a:pPr>
            <a:r>
              <a:rPr spc="-5" dirty="0"/>
              <a:t>E</a:t>
            </a:r>
            <a:r>
              <a:rPr spc="5" dirty="0"/>
              <a:t>x</a:t>
            </a:r>
            <a:r>
              <a:rPr dirty="0"/>
              <a:t>ample</a:t>
            </a:r>
            <a:r>
              <a:rPr spc="-5" dirty="0"/>
              <a:t> </a:t>
            </a:r>
            <a:r>
              <a:rPr spc="-20" dirty="0"/>
              <a:t>2</a:t>
            </a:r>
          </a:p>
        </p:txBody>
      </p:sp>
      <p:sp>
        <p:nvSpPr>
          <p:cNvPr id="5" name="object 5"/>
          <p:cNvSpPr/>
          <p:nvPr/>
        </p:nvSpPr>
        <p:spPr>
          <a:xfrm>
            <a:off x="2473451" y="1232153"/>
            <a:ext cx="4003548" cy="5092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b="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304800" y="2114550"/>
            <a:ext cx="8245602" cy="2686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330446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sz="2800"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040" y="1371600"/>
            <a:ext cx="8595360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combinat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</a:t>
            </a:r>
            <a:r>
              <a:rPr sz="2400" spc="-3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dwar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software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location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anoth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25400" indent="-342900" algn="just">
              <a:lnSpc>
                <a:spcPct val="100000"/>
              </a:lnSpc>
              <a:spcBef>
                <a:spcPts val="765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communicatio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cient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400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25400" indent="-342900" algn="just">
              <a:lnSpc>
                <a:spcPct val="100000"/>
              </a:lnSpc>
              <a:spcBef>
                <a:spcPts val="765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4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</a:t>
            </a:r>
            <a:r>
              <a:rPr sz="2400" spc="-3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omp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ts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invo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ved,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a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or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b="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nsibiliti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377541"/>
            <a:ext cx="8839200" cy="4052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Clr>
                <a:srgbClr val="6699FF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ransport layer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responsible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the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</a:t>
            </a:r>
            <a:r>
              <a:rPr sz="24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-t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</a:t>
            </a:r>
            <a:r>
              <a:rPr sz="2400" dirty="0" smtClean="0">
                <a:solidFill>
                  <a:srgbClr val="66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delivery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the enti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message.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ensures</a:t>
            </a:r>
            <a:r>
              <a:rPr sz="24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hat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whole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</a:t>
            </a:r>
            <a:r>
              <a:rPr sz="24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arri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intact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in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order, overseeing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both error control and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 of control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proces</a:t>
            </a:r>
            <a:r>
              <a:rPr sz="2400" spc="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-t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level</a:t>
            </a:r>
          </a:p>
          <a:p>
            <a:pPr marL="431800" indent="-419100">
              <a:lnSpc>
                <a:spcPct val="100000"/>
              </a:lnSpc>
              <a:spcBef>
                <a:spcPts val="1440"/>
              </a:spcBef>
              <a:buClr>
                <a:srgbClr val="6699FF"/>
              </a:buClr>
              <a:buFont typeface="Times New Roman"/>
              <a:buChar char="•"/>
              <a:tabLst>
                <a:tab pos="431800" algn="l"/>
              </a:tabLst>
            </a:pP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ajor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duties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the t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ansport layer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follows:</a:t>
            </a:r>
          </a:p>
          <a:p>
            <a:pPr marL="355600" marR="75565" indent="-342900" algn="just">
              <a:lnSpc>
                <a:spcPct val="100000"/>
              </a:lnSpc>
              <a:spcBef>
                <a:spcPts val="1440"/>
              </a:spcBef>
              <a:buClr>
                <a:srgbClr val="6699FF"/>
              </a:buClr>
              <a:buFont typeface="Times New Roman"/>
              <a:buChar char="•"/>
              <a:tabLst>
                <a:tab pos="431800" algn="l"/>
              </a:tabLst>
            </a:pPr>
            <a:r>
              <a:rPr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</a:t>
            </a:r>
            <a:r>
              <a:rPr sz="2400" b="1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addressing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ayer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</a:t>
            </a:r>
            <a:r>
              <a:rPr sz="24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the correct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computer,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 layer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 the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entire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 to the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correct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 on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hat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computer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a port address</a:t>
            </a:r>
            <a:r>
              <a:rPr sz="240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b="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nsibiliti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0" y="1219200"/>
            <a:ext cx="9067800" cy="4906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Segmentati</a:t>
            </a:r>
            <a:r>
              <a:rPr sz="22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and reassembly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message</a:t>
            </a:r>
            <a:r>
              <a:rPr sz="2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transmittable</a:t>
            </a:r>
            <a:r>
              <a:rPr sz="22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segments,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segme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sequence</a:t>
            </a:r>
            <a:r>
              <a:rPr sz="22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number.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</a:t>
            </a:r>
            <a:r>
              <a:rPr sz="22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numbers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enable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rt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to reassemble</a:t>
            </a:r>
            <a:r>
              <a:rPr sz="2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message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correctly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arrival at the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destination</a:t>
            </a:r>
            <a:r>
              <a:rPr sz="2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to identify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replace</a:t>
            </a:r>
            <a:r>
              <a:rPr sz="22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packets</a:t>
            </a:r>
            <a:r>
              <a:rPr sz="22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were 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ost in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transmissi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</a:t>
            </a:r>
          </a:p>
          <a:p>
            <a:pPr marL="355600" marR="11430" indent="-342900" algn="just">
              <a:lnSpc>
                <a:spcPct val="100000"/>
              </a:lnSpc>
              <a:spcBef>
                <a:spcPts val="1320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Connection control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The transp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rt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can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 either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connectionless</a:t>
            </a:r>
            <a:r>
              <a:rPr sz="22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connectio</a:t>
            </a:r>
            <a:r>
              <a:rPr sz="22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oriented.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onnectionl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ss</a:t>
            </a:r>
            <a:r>
              <a:rPr sz="22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treats</a:t>
            </a:r>
            <a:r>
              <a:rPr sz="22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segment</a:t>
            </a:r>
            <a:r>
              <a:rPr sz="22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inde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deliver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to the transp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rt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at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destination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machine.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connection</a:t>
            </a:r>
            <a:r>
              <a:rPr sz="22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oriented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rt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makes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connection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the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</a:t>
            </a:r>
            <a:r>
              <a:rPr sz="22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rt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 at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destination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r>
              <a:rPr sz="22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first before delivering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packets.</a:t>
            </a:r>
            <a:r>
              <a:rPr sz="22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</a:t>
            </a:r>
            <a:r>
              <a:rPr sz="22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ection</a:t>
            </a:r>
            <a:r>
              <a:rPr sz="22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terminated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once</a:t>
            </a:r>
            <a:r>
              <a:rPr sz="22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packets</a:t>
            </a:r>
            <a:r>
              <a:rPr sz="22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transferred.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</a:t>
            </a:r>
            <a:r>
              <a:rPr b="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nsibiliti</a:t>
            </a:r>
            <a:r>
              <a:rPr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377541"/>
            <a:ext cx="8839199" cy="1656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20320" indent="-457200" algn="just">
              <a:lnSpc>
                <a:spcPct val="10000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 contro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 control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rather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across a single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done in the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440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431800" algn="l"/>
              </a:tabLst>
            </a:pP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 control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rather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across a single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done in the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0980" y="3308984"/>
            <a:ext cx="7543800" cy="1797050"/>
          </a:xfrm>
          <a:custGeom>
            <a:avLst/>
            <a:gdLst/>
            <a:ahLst/>
            <a:cxnLst/>
            <a:rect l="l" t="t" r="r" b="b"/>
            <a:pathLst>
              <a:path w="7543800" h="1797050">
                <a:moveTo>
                  <a:pt x="0" y="1796795"/>
                </a:moveTo>
                <a:lnTo>
                  <a:pt x="7543800" y="1796795"/>
                </a:lnTo>
                <a:lnTo>
                  <a:pt x="7543800" y="0"/>
                </a:lnTo>
                <a:lnTo>
                  <a:pt x="0" y="0"/>
                </a:lnTo>
                <a:lnTo>
                  <a:pt x="0" y="1796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980" y="3308984"/>
            <a:ext cx="7543800" cy="1797050"/>
          </a:xfrm>
          <a:prstGeom prst="rect">
            <a:avLst/>
          </a:prstGeom>
          <a:solidFill>
            <a:srgbClr val="FFFFFF"/>
          </a:solidFill>
          <a:ln w="57150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025" marR="66040" indent="-635" algn="ctr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The transpo</a:t>
            </a:r>
            <a:r>
              <a:rPr sz="3600" b="1" i="1" spc="-15" dirty="0">
                <a:latin typeface="Times New Roman"/>
                <a:cs typeface="Times New Roman"/>
              </a:rPr>
              <a:t>r</a:t>
            </a:r>
            <a:r>
              <a:rPr sz="3600" b="1" i="1" dirty="0">
                <a:latin typeface="Times New Roman"/>
                <a:cs typeface="Times New Roman"/>
              </a:rPr>
              <a:t>t lay</a:t>
            </a:r>
            <a:r>
              <a:rPr sz="3600" b="1" i="1" spc="-15" dirty="0">
                <a:latin typeface="Times New Roman"/>
                <a:cs typeface="Times New Roman"/>
              </a:rPr>
              <a:t>e</a:t>
            </a:r>
            <a:r>
              <a:rPr sz="3600" b="1" i="1" dirty="0">
                <a:latin typeface="Times New Roman"/>
                <a:cs typeface="Times New Roman"/>
              </a:rPr>
              <a:t>r is responsible</a:t>
            </a:r>
            <a:r>
              <a:rPr sz="3600" b="1" i="1" spc="-15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for delivery of a message from one process to anothe</a:t>
            </a:r>
            <a:r>
              <a:rPr sz="3600" b="1" i="1" spc="-195" dirty="0">
                <a:latin typeface="Times New Roman"/>
                <a:cs typeface="Times New Roman"/>
              </a:rPr>
              <a:t>r</a:t>
            </a:r>
            <a:r>
              <a:rPr sz="3600" b="1" i="1" dirty="0">
                <a:latin typeface="Times New Roman"/>
                <a:cs typeface="Times New Roman"/>
              </a:rPr>
              <a:t>.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1466" y="2173985"/>
            <a:ext cx="2754630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980" y="2103501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0980" y="2103501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8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6800" y="2109907"/>
            <a:ext cx="775119" cy="90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4738" y="2156460"/>
            <a:ext cx="1613153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64994" y="2362349"/>
            <a:ext cx="10414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Times New Roman"/>
                <a:cs typeface="Times New Roman"/>
              </a:rPr>
              <a:t>Note: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145780"/>
            <a:ext cx="70116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Reliab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proces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-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o-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proces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deliv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ry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message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630" y="2479548"/>
            <a:ext cx="8446770" cy="2930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52400" y="1370987"/>
            <a:ext cx="8839199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marR="110489" algn="just">
              <a:lnSpc>
                <a:spcPct val="100000"/>
              </a:lnSpc>
            </a:pP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ayer communica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coming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upper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port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(j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sending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process,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 of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receiving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process).</a:t>
            </a:r>
          </a:p>
          <a:p>
            <a:pPr marL="48895" marR="5080" algn="just">
              <a:lnSpc>
                <a:spcPct val="100000"/>
              </a:lnSpc>
            </a:pP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</a:t>
            </a:r>
            <a:r>
              <a:rPr sz="2400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 than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handle, 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are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spli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into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ets,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packet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retaining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 add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esses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(j and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k).</a:t>
            </a:r>
            <a:r>
              <a:rPr sz="2400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Then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</a:t>
            </a:r>
            <a:r>
              <a:rPr sz="2400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network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addresses (A</a:t>
            </a:r>
            <a:r>
              <a:rPr sz="2400" spc="-1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added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packet.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sz="2800" b="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219200"/>
            <a:ext cx="8790621" cy="5075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7785" indent="-342900" algn="just">
              <a:lnSpc>
                <a:spcPts val="274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establish</a:t>
            </a:r>
            <a:r>
              <a:rPr sz="2000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s,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maintains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synchroni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</a:t>
            </a:r>
            <a:r>
              <a:rPr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</a:t>
            </a:r>
            <a:r>
              <a:rPr sz="20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5080" indent="-342900" algn="just">
              <a:lnSpc>
                <a:spcPts val="2740"/>
              </a:lnSpc>
              <a:spcBef>
                <a:spcPts val="570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sion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ica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sz="20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spc="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participate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360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look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logoff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55650" lvl="1" indent="-285750" algn="just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755650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E.g.,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DNS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resolution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FTP’s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logon/lo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goff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</a:p>
          <a:p>
            <a:pPr marL="755650" lvl="1" indent="-285750" algn="just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755650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og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ontrol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55700" lvl="2" indent="-228600" algn="just">
              <a:lnSpc>
                <a:spcPct val="100000"/>
              </a:lnSpc>
              <a:buFont typeface="Courier New"/>
              <a:buChar char="o"/>
              <a:tabLst>
                <a:tab pos="1156335" algn="l"/>
              </a:tabLst>
            </a:pP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dialog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55700" marR="138430" lvl="2" indent="-228600" algn="just">
              <a:lnSpc>
                <a:spcPct val="80000"/>
              </a:lnSpc>
              <a:spcBef>
                <a:spcPts val="430"/>
              </a:spcBef>
              <a:buFont typeface="Courier New"/>
              <a:buChar char="o"/>
              <a:tabLst>
                <a:tab pos="115633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communication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place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either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755650" lvl="1" indent="-285750" algn="just">
              <a:lnSpc>
                <a:spcPct val="100000"/>
              </a:lnSpc>
              <a:buFont typeface="Courier New"/>
              <a:buChar char="o"/>
              <a:tabLst>
                <a:tab pos="755650" algn="l"/>
              </a:tabLst>
            </a:pP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hro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izat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27100" marR="48260" lvl="2" algn="just">
              <a:lnSpc>
                <a:spcPct val="90000"/>
              </a:lnSpc>
              <a:spcBef>
                <a:spcPts val="215"/>
              </a:spcBef>
              <a:buFont typeface="Courier New"/>
              <a:buChar char="o"/>
              <a:tabLst>
                <a:tab pos="115633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ocess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checkpoints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trea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3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ailure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sort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between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checkpoints,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retransmit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since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checkpoint.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r>
              <a:rPr sz="2800"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094" y="1143000"/>
            <a:ext cx="8893809" cy="418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29539" indent="-342900" algn="just">
              <a:lnSpc>
                <a:spcPts val="192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Concerne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with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syntax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emantics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informatio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ex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hanged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twee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tw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sy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tems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indent="-342900" algn="just">
              <a:lnSpc>
                <a:spcPct val="100000"/>
              </a:lnSpc>
              <a:spcBef>
                <a:spcPts val="1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Functions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lvl="1" indent="-285750" algn="just">
              <a:lnSpc>
                <a:spcPts val="2160"/>
              </a:lnSpc>
              <a:buFont typeface="Verdana"/>
              <a:buChar char="–"/>
              <a:tabLst>
                <a:tab pos="756285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Translation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1155700" marR="107950" lvl="2" indent="-228600" algn="just">
              <a:lnSpc>
                <a:spcPct val="80000"/>
              </a:lnSpc>
              <a:spcBef>
                <a:spcPts val="480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sen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chang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informatio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rom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sen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der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–de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end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nt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format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format.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1155700" marR="81280" lvl="2" indent="-228600" algn="just">
              <a:lnSpc>
                <a:spcPts val="1920"/>
              </a:lnSpc>
              <a:spcBef>
                <a:spcPts val="459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eiving,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chang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format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rec</a:t>
            </a:r>
            <a:r>
              <a:rPr sz="20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eive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-de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end</a:t>
            </a:r>
            <a:r>
              <a:rPr sz="20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nt</a:t>
            </a:r>
            <a:r>
              <a:rPr sz="2000" spc="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format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indent="-285750" algn="just">
              <a:lnSpc>
                <a:spcPct val="100000"/>
              </a:lnSpc>
              <a:spcBef>
                <a:spcPts val="15"/>
              </a:spcBef>
              <a:buFont typeface="Verdana"/>
              <a:buChar char="–"/>
              <a:tabLst>
                <a:tab pos="756285" algn="l"/>
              </a:tabLst>
            </a:pPr>
            <a:r>
              <a:rPr sz="20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Encrypti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1155700" lvl="1" indent="-228600" algn="just">
              <a:lnSpc>
                <a:spcPct val="100000"/>
              </a:lnSpc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ure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ivacy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 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cu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ity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755650" indent="-285750" algn="just">
              <a:lnSpc>
                <a:spcPts val="2160"/>
              </a:lnSpc>
              <a:buFont typeface="Verdana"/>
              <a:buChar char="–"/>
              <a:tabLst>
                <a:tab pos="756285" algn="l"/>
              </a:tabLst>
            </a:pP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Compression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1155700" marR="46990" lvl="1" indent="-228600" algn="just">
              <a:lnSpc>
                <a:spcPct val="80000"/>
              </a:lnSpc>
              <a:spcBef>
                <a:spcPts val="480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Data com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sion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uces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 number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bits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contained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information.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1155700" marR="5080" lvl="1" indent="-228600" algn="just">
              <a:lnSpc>
                <a:spcPts val="1920"/>
              </a:lnSpc>
              <a:spcBef>
                <a:spcPts val="459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imp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ortant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transmis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sio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multimedia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such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as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au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or video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lication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381000" y="1371600"/>
            <a:ext cx="8583930" cy="4187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381079"/>
            <a:ext cx="717295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lication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</a:t>
            </a:r>
            <a:r>
              <a:rPr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0" y="1369855"/>
            <a:ext cx="9144000" cy="458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networked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ices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Clr>
                <a:srgbClr val="6699FF"/>
              </a:buClr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Responsible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providing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ices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80"/>
              </a:spcBef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Mail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ices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00" marR="34290" lvl="2" indent="-342900" algn="just">
              <a:lnSpc>
                <a:spcPts val="2360"/>
              </a:lnSpc>
              <a:spcBef>
                <a:spcPts val="645"/>
              </a:spcBef>
              <a:buFont typeface="Wingdings" panose="05000000000000000000" pitchFamily="2" charset="2"/>
              <a:buChar char="q"/>
              <a:tabLst>
                <a:tab pos="1156335" algn="l"/>
              </a:tabLst>
            </a:pP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SMTP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000" b="1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tronic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mail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</a:t>
            </a:r>
            <a:r>
              <a:rPr sz="20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395"/>
              </a:spcBef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ccess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00" lvl="2" indent="-342900" algn="just">
              <a:lnSpc>
                <a:spcPct val="100000"/>
              </a:lnSpc>
              <a:spcBef>
                <a:spcPts val="480"/>
              </a:spcBef>
              <a:buFont typeface="Wingdings" panose="05000000000000000000" pitchFamily="2" charset="2"/>
              <a:buChar char="q"/>
              <a:tabLst>
                <a:tab pos="115633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FTP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protocol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enable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moving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ss the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80"/>
              </a:spcBef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ote lo</a:t>
            </a:r>
            <a:r>
              <a:rPr sz="20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00" marR="5080" lvl="2" indent="-342900" algn="just">
              <a:lnSpc>
                <a:spcPct val="99100"/>
              </a:lnSpc>
              <a:spcBef>
                <a:spcPts val="555"/>
              </a:spcBef>
              <a:buFont typeface="Wingdings" panose="05000000000000000000" pitchFamily="2" charset="2"/>
              <a:buChar char="q"/>
              <a:tabLst>
                <a:tab pos="115633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Telnet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ser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vice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ena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ers on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onto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heir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own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65"/>
              </a:spcBef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ng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World</a:t>
            </a:r>
            <a:r>
              <a:rPr sz="20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Wide</a:t>
            </a:r>
            <a:r>
              <a:rPr sz="2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00" marR="59055" lvl="2" indent="-342900" algn="just">
              <a:lnSpc>
                <a:spcPct val="100000"/>
              </a:lnSpc>
              <a:spcBef>
                <a:spcPts val="509"/>
              </a:spcBef>
              <a:buFont typeface="Wingdings" panose="05000000000000000000" pitchFamily="2" charset="2"/>
              <a:buChar char="q"/>
              <a:tabLst>
                <a:tab pos="1156335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transf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protoco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networ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nv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ironment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71600" y="299668"/>
            <a:ext cx="39598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Layere</a:t>
            </a:r>
            <a:r>
              <a:rPr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 Tasks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8" y="1405064"/>
            <a:ext cx="2969261" cy="38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3329"/>
              </a:lnSpc>
              <a:buClr>
                <a:srgbClr val="0068D0"/>
              </a:buClr>
              <a:buSzPct val="89285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139" y="1944191"/>
            <a:ext cx="7333615" cy="2164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0" marR="992505" indent="-286385">
              <a:lnSpc>
                <a:spcPct val="110000"/>
              </a:lnSpc>
              <a:tabLst>
                <a:tab pos="755650" algn="l"/>
              </a:tabLst>
            </a:pPr>
            <a:r>
              <a:rPr lang="en-US" sz="2400" dirty="0">
                <a:solidFill>
                  <a:srgbClr val="0061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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 ta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broken into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smaller subta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ks</a:t>
            </a: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Clr>
                <a:srgbClr val="0068D0"/>
              </a:buClr>
              <a:buSzPct val="89285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</a:p>
          <a:p>
            <a:pPr marL="469900">
              <a:lnSpc>
                <a:spcPct val="100000"/>
              </a:lnSpc>
              <a:spcBef>
                <a:spcPts val="940"/>
              </a:spcBef>
              <a:tabLst>
                <a:tab pos="755650" algn="l"/>
              </a:tabLst>
            </a:pPr>
            <a:r>
              <a:rPr sz="2400" dirty="0">
                <a:solidFill>
                  <a:srgbClr val="0061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	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higher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ser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ices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lower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4780" y="3782186"/>
            <a:ext cx="7543800" cy="1247775"/>
          </a:xfrm>
          <a:custGeom>
            <a:avLst/>
            <a:gdLst/>
            <a:ahLst/>
            <a:cxnLst/>
            <a:rect l="l" t="t" r="r" b="b"/>
            <a:pathLst>
              <a:path w="7543800" h="1247775">
                <a:moveTo>
                  <a:pt x="0" y="1247394"/>
                </a:moveTo>
                <a:lnTo>
                  <a:pt x="7543800" y="1247394"/>
                </a:lnTo>
                <a:lnTo>
                  <a:pt x="7543800" y="0"/>
                </a:lnTo>
                <a:lnTo>
                  <a:pt x="0" y="0"/>
                </a:lnTo>
                <a:lnTo>
                  <a:pt x="0" y="12473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80" y="3782186"/>
            <a:ext cx="7543800" cy="1247775"/>
          </a:xfrm>
          <a:prstGeom prst="rect">
            <a:avLst/>
          </a:prstGeom>
          <a:solidFill>
            <a:srgbClr val="FFFFFF"/>
          </a:solidFill>
          <a:ln w="57149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5040" marR="59055" indent="-889635">
              <a:lnSpc>
                <a:spcPct val="100000"/>
              </a:lnSpc>
            </a:pPr>
            <a:r>
              <a:rPr sz="3600" b="1" i="1" dirty="0">
                <a:latin typeface="Times New Roman"/>
                <a:cs typeface="Times New Roman"/>
              </a:rPr>
              <a:t>The application layer</a:t>
            </a:r>
            <a:r>
              <a:rPr sz="3600" b="1" i="1" spc="-5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is responsible for providing servi</a:t>
            </a:r>
            <a:r>
              <a:rPr sz="3600" b="1" i="1" spc="-15" dirty="0">
                <a:latin typeface="Times New Roman"/>
                <a:cs typeface="Times New Roman"/>
              </a:rPr>
              <a:t>c</a:t>
            </a:r>
            <a:r>
              <a:rPr sz="3600" b="1" i="1" dirty="0">
                <a:latin typeface="Times New Roman"/>
                <a:cs typeface="Times New Roman"/>
              </a:rPr>
              <a:t>es</a:t>
            </a:r>
            <a:r>
              <a:rPr sz="3600" b="1" i="1" spc="10" dirty="0">
                <a:latin typeface="Times New Roman"/>
                <a:cs typeface="Times New Roman"/>
              </a:rPr>
              <a:t> </a:t>
            </a:r>
            <a:r>
              <a:rPr sz="3600" b="1" i="1" dirty="0">
                <a:latin typeface="Times New Roman"/>
                <a:cs typeface="Times New Roman"/>
              </a:rPr>
              <a:t>to the use</a:t>
            </a:r>
            <a:r>
              <a:rPr sz="3600" b="1" i="1" spc="-210" dirty="0">
                <a:latin typeface="Times New Roman"/>
                <a:cs typeface="Times New Roman"/>
              </a:rPr>
              <a:t>r</a:t>
            </a:r>
            <a:r>
              <a:rPr sz="3600" b="1" i="1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5266" y="2647188"/>
            <a:ext cx="2754630" cy="1161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780" y="2576702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9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780" y="2576702"/>
            <a:ext cx="2743200" cy="1143000"/>
          </a:xfrm>
          <a:custGeom>
            <a:avLst/>
            <a:gdLst/>
            <a:ahLst/>
            <a:cxnLst/>
            <a:rect l="l" t="t" r="r" b="b"/>
            <a:pathLst>
              <a:path w="2743200" h="1143000">
                <a:moveTo>
                  <a:pt x="67563" y="0"/>
                </a:moveTo>
                <a:lnTo>
                  <a:pt x="18306" y="8873"/>
                </a:lnTo>
                <a:lnTo>
                  <a:pt x="0" y="886079"/>
                </a:lnTo>
                <a:lnTo>
                  <a:pt x="2608" y="893883"/>
                </a:lnTo>
                <a:lnTo>
                  <a:pt x="53135" y="913631"/>
                </a:lnTo>
                <a:lnTo>
                  <a:pt x="333121" y="914273"/>
                </a:lnTo>
                <a:lnTo>
                  <a:pt x="1093089" y="1143000"/>
                </a:lnTo>
                <a:lnTo>
                  <a:pt x="827405" y="914273"/>
                </a:lnTo>
                <a:lnTo>
                  <a:pt x="2669032" y="914273"/>
                </a:lnTo>
                <a:lnTo>
                  <a:pt x="2688020" y="913345"/>
                </a:lnTo>
                <a:lnTo>
                  <a:pt x="2731506" y="901311"/>
                </a:lnTo>
                <a:lnTo>
                  <a:pt x="2743199" y="28194"/>
                </a:lnTo>
                <a:lnTo>
                  <a:pt x="2740756" y="20966"/>
                </a:lnTo>
                <a:lnTo>
                  <a:pt x="2692465" y="1428"/>
                </a:lnTo>
                <a:lnTo>
                  <a:pt x="2673872" y="58"/>
                </a:lnTo>
                <a:lnTo>
                  <a:pt x="67563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0" y="2583109"/>
            <a:ext cx="775119" cy="900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8538" y="2629661"/>
            <a:ext cx="1613153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8794" y="2835551"/>
            <a:ext cx="10414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Note: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2999" y="381079"/>
            <a:ext cx="700785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ties</a:t>
            </a:r>
          </a:p>
        </p:txBody>
      </p:sp>
      <p:sp>
        <p:nvSpPr>
          <p:cNvPr id="4" name="object 4"/>
          <p:cNvSpPr/>
          <p:nvPr/>
        </p:nvSpPr>
        <p:spPr>
          <a:xfrm>
            <a:off x="361950" y="2514600"/>
            <a:ext cx="8401050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1190069"/>
            <a:ext cx="8839199" cy="446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3975" indent="-342900" algn="just">
              <a:lnSpc>
                <a:spcPts val="2590"/>
              </a:lnSpc>
              <a:buSzPct val="104166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Establishe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194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7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,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Internationa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Stand</a:t>
            </a:r>
            <a:r>
              <a:rPr sz="2000" spc="-3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Organizatio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(ISO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)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multina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nal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body dedic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to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worldwid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agree</a:t>
            </a:r>
            <a:r>
              <a:rPr sz="20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on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internati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onal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stand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rds.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marR="26034" indent="-342900" algn="just">
              <a:lnSpc>
                <a:spcPts val="2590"/>
              </a:lnSpc>
              <a:buSzPct val="104166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ISO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standard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covers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all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asp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cts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net</a:t>
            </a:r>
            <a:r>
              <a:rPr sz="20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wor</a:t>
            </a:r>
            <a:r>
              <a:rPr sz="20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000" spc="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communicati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ns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Ope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Systems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 erconne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(OSI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)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.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(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theoretica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model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or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networks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all kinds)</a:t>
            </a:r>
          </a:p>
          <a:p>
            <a:pPr marL="355600" indent="-342900" algn="just">
              <a:lnSpc>
                <a:spcPts val="2420"/>
              </a:lnSpc>
              <a:buSzPct val="104166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OS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 ref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ren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 mo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el,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drafte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lat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1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9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7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0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 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by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algn="just">
              <a:lnSpc>
                <a:spcPts val="2535"/>
              </a:lnSpc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ISO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355600" indent="-342900" algn="just">
              <a:lnSpc>
                <a:spcPts val="2630"/>
              </a:lnSpc>
              <a:buSzPct val="104166"/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By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198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3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,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draf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bec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me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Stan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ard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7498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812800" marR="5080" lvl="1" indent="-342900" algn="just">
              <a:lnSpc>
                <a:spcPts val="2160"/>
              </a:lnSpc>
              <a:spcBef>
                <a:spcPts val="195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fram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wor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for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de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v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elop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rs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tudents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of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 etworking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wor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with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lear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0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f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rom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812800" marR="90170" lvl="1" indent="-342900" algn="just">
              <a:lnSpc>
                <a:spcPts val="2160"/>
              </a:lnSpc>
              <a:spcBef>
                <a:spcPts val="48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Attem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ev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elo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000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workin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g</a:t>
            </a:r>
            <a:r>
              <a:rPr sz="20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set of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prot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cols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te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chnologies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ba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on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SI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20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to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pu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hose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eff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rts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0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common</a:t>
            </a:r>
            <a:r>
              <a:rPr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use never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mat</a:t>
            </a:r>
            <a:r>
              <a:rPr sz="20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0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riali</a:t>
            </a:r>
            <a:r>
              <a:rPr sz="20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z</a:t>
            </a:r>
            <a:r>
              <a:rPr sz="20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ed</a:t>
            </a:r>
            <a:endParaRPr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0" y="1060703"/>
            <a:ext cx="8801099" cy="36420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0" marR="48895" indent="-342900" algn="just">
              <a:lnSpc>
                <a:spcPts val="2400"/>
              </a:lnSpc>
              <a:spcBef>
                <a:spcPts val="56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Networkin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g</a:t>
            </a:r>
            <a:r>
              <a:rPr sz="24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can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parated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nto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eries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4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lated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tas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</a:p>
          <a:p>
            <a:pPr marL="812800" marR="48260" indent="-342900" algn="just">
              <a:lnSpc>
                <a:spcPts val="2400"/>
              </a:lnSpc>
              <a:spcBef>
                <a:spcPts val="48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Eac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tas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can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con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ep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uali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z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ed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as a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single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layer,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ommunication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pro</a:t>
            </a:r>
            <a:r>
              <a:rPr sz="24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ess</a:t>
            </a:r>
            <a:endParaRPr lang="en-US" sz="2400" spc="-15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  <a:p>
            <a:pPr marL="812800" marR="48260" indent="-342900" algn="just">
              <a:lnSpc>
                <a:spcPts val="2400"/>
              </a:lnSpc>
              <a:spcBef>
                <a:spcPts val="48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Reduce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lexi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y</a:t>
            </a:r>
            <a:r>
              <a:rPr sz="2400" spc="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networked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communications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</a:t>
            </a:r>
            <a:r>
              <a:rPr sz="2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ser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of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interconne</a:t>
            </a:r>
            <a:r>
              <a:rPr sz="2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ted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ta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ks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400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sz="24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tivities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12800" marR="48260" indent="-342900" algn="just">
              <a:lnSpc>
                <a:spcPts val="2400"/>
              </a:lnSpc>
              <a:spcBef>
                <a:spcPts val="48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“Divide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conque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”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ap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roach: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relationship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mong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tasks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rsist</a:t>
            </a:r>
            <a:r>
              <a:rPr sz="24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bu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each can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b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handled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se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arat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ely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,</a:t>
            </a:r>
            <a:r>
              <a:rPr sz="2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issue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solved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indep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ndently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12800" marR="48260" indent="-342900" algn="just">
              <a:lnSpc>
                <a:spcPts val="2400"/>
              </a:lnSpc>
              <a:spcBef>
                <a:spcPts val="480"/>
              </a:spcBef>
              <a:buSzPct val="105000"/>
              <a:buFont typeface="Wingdings" panose="05000000000000000000" pitchFamily="2" charset="2"/>
              <a:buChar char="q"/>
              <a:tabLst>
                <a:tab pos="756285" algn="l"/>
              </a:tabLst>
            </a:pPr>
            <a:r>
              <a:rPr sz="2400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Refere</a:t>
            </a:r>
            <a:r>
              <a:rPr sz="2400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nce</a:t>
            </a:r>
            <a:r>
              <a:rPr sz="2400" spc="-3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el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tandar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enable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intero per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ability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among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layers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05046"/>
            <a:ext cx="4871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1981200" y="1295400"/>
            <a:ext cx="4733544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r>
              <a:rPr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76200" y="1965198"/>
            <a:ext cx="8969502" cy="3978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0600" y="1058417"/>
            <a:ext cx="6477000" cy="5342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9200" y="330446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TCP/IP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OS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sz="28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sz="2800"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vs</a:t>
            </a:r>
            <a:r>
              <a:rPr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TCP/IP</a:t>
            </a:r>
          </a:p>
        </p:txBody>
      </p:sp>
      <p:sp>
        <p:nvSpPr>
          <p:cNvPr id="4" name="object 4"/>
          <p:cNvSpPr/>
          <p:nvPr/>
        </p:nvSpPr>
        <p:spPr>
          <a:xfrm>
            <a:off x="804666" y="5567498"/>
            <a:ext cx="7930515" cy="633095"/>
          </a:xfrm>
          <a:custGeom>
            <a:avLst/>
            <a:gdLst/>
            <a:ahLst/>
            <a:cxnLst/>
            <a:rect l="l" t="t" r="r" b="b"/>
            <a:pathLst>
              <a:path w="7930515" h="633095">
                <a:moveTo>
                  <a:pt x="0" y="632975"/>
                </a:moveTo>
                <a:lnTo>
                  <a:pt x="7930226" y="632975"/>
                </a:lnTo>
                <a:lnTo>
                  <a:pt x="7930226" y="0"/>
                </a:lnTo>
                <a:lnTo>
                  <a:pt x="0" y="0"/>
                </a:lnTo>
                <a:lnTo>
                  <a:pt x="0" y="632975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666" y="4950312"/>
            <a:ext cx="7930515" cy="633095"/>
          </a:xfrm>
          <a:custGeom>
            <a:avLst/>
            <a:gdLst/>
            <a:ahLst/>
            <a:cxnLst/>
            <a:rect l="l" t="t" r="r" b="b"/>
            <a:pathLst>
              <a:path w="7930515" h="633095">
                <a:moveTo>
                  <a:pt x="0" y="632975"/>
                </a:moveTo>
                <a:lnTo>
                  <a:pt x="7930226" y="632975"/>
                </a:lnTo>
                <a:lnTo>
                  <a:pt x="7930226" y="0"/>
                </a:lnTo>
                <a:lnTo>
                  <a:pt x="0" y="0"/>
                </a:lnTo>
                <a:lnTo>
                  <a:pt x="0" y="6329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666" y="4316750"/>
            <a:ext cx="7930515" cy="633730"/>
          </a:xfrm>
          <a:custGeom>
            <a:avLst/>
            <a:gdLst/>
            <a:ahLst/>
            <a:cxnLst/>
            <a:rect l="l" t="t" r="r" b="b"/>
            <a:pathLst>
              <a:path w="7930515" h="633729">
                <a:moveTo>
                  <a:pt x="0" y="633561"/>
                </a:moveTo>
                <a:lnTo>
                  <a:pt x="7930226" y="633561"/>
                </a:lnTo>
                <a:lnTo>
                  <a:pt x="7930226" y="0"/>
                </a:lnTo>
                <a:lnTo>
                  <a:pt x="0" y="0"/>
                </a:lnTo>
                <a:lnTo>
                  <a:pt x="0" y="63356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666" y="3683775"/>
            <a:ext cx="7930515" cy="633095"/>
          </a:xfrm>
          <a:custGeom>
            <a:avLst/>
            <a:gdLst/>
            <a:ahLst/>
            <a:cxnLst/>
            <a:rect l="l" t="t" r="r" b="b"/>
            <a:pathLst>
              <a:path w="7930515" h="633095">
                <a:moveTo>
                  <a:pt x="0" y="632975"/>
                </a:moveTo>
                <a:lnTo>
                  <a:pt x="7930226" y="632975"/>
                </a:lnTo>
                <a:lnTo>
                  <a:pt x="7930226" y="0"/>
                </a:lnTo>
                <a:lnTo>
                  <a:pt x="0" y="0"/>
                </a:lnTo>
                <a:lnTo>
                  <a:pt x="0" y="6329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666" y="3050260"/>
            <a:ext cx="7930515" cy="633730"/>
          </a:xfrm>
          <a:custGeom>
            <a:avLst/>
            <a:gdLst/>
            <a:ahLst/>
            <a:cxnLst/>
            <a:rect l="l" t="t" r="r" b="b"/>
            <a:pathLst>
              <a:path w="7930515" h="633729">
                <a:moveTo>
                  <a:pt x="0" y="633561"/>
                </a:moveTo>
                <a:lnTo>
                  <a:pt x="7930226" y="633561"/>
                </a:lnTo>
                <a:lnTo>
                  <a:pt x="7930226" y="0"/>
                </a:lnTo>
                <a:lnTo>
                  <a:pt x="0" y="0"/>
                </a:lnTo>
                <a:lnTo>
                  <a:pt x="0" y="633561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666" y="2417261"/>
            <a:ext cx="7930515" cy="633095"/>
          </a:xfrm>
          <a:custGeom>
            <a:avLst/>
            <a:gdLst/>
            <a:ahLst/>
            <a:cxnLst/>
            <a:rect l="l" t="t" r="r" b="b"/>
            <a:pathLst>
              <a:path w="7930515" h="633094">
                <a:moveTo>
                  <a:pt x="0" y="632975"/>
                </a:moveTo>
                <a:lnTo>
                  <a:pt x="7930226" y="632975"/>
                </a:lnTo>
                <a:lnTo>
                  <a:pt x="7930226" y="0"/>
                </a:lnTo>
                <a:lnTo>
                  <a:pt x="0" y="0"/>
                </a:lnTo>
                <a:lnTo>
                  <a:pt x="0" y="6329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666" y="1784379"/>
            <a:ext cx="7930515" cy="633095"/>
          </a:xfrm>
          <a:custGeom>
            <a:avLst/>
            <a:gdLst/>
            <a:ahLst/>
            <a:cxnLst/>
            <a:rect l="l" t="t" r="r" b="b"/>
            <a:pathLst>
              <a:path w="7930515" h="633094">
                <a:moveTo>
                  <a:pt x="0" y="632975"/>
                </a:moveTo>
                <a:lnTo>
                  <a:pt x="7930226" y="632975"/>
                </a:lnTo>
                <a:lnTo>
                  <a:pt x="7930226" y="0"/>
                </a:lnTo>
                <a:lnTo>
                  <a:pt x="0" y="0"/>
                </a:lnTo>
                <a:lnTo>
                  <a:pt x="0" y="632975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743" y="1765486"/>
            <a:ext cx="2225040" cy="633730"/>
          </a:xfrm>
          <a:custGeom>
            <a:avLst/>
            <a:gdLst/>
            <a:ahLst/>
            <a:cxnLst/>
            <a:rect l="l" t="t" r="r" b="b"/>
            <a:pathLst>
              <a:path w="2225040" h="633730">
                <a:moveTo>
                  <a:pt x="0" y="633116"/>
                </a:moveTo>
                <a:lnTo>
                  <a:pt x="2224534" y="633116"/>
                </a:lnTo>
                <a:lnTo>
                  <a:pt x="2224534" y="0"/>
                </a:lnTo>
                <a:lnTo>
                  <a:pt x="0" y="0"/>
                </a:lnTo>
                <a:lnTo>
                  <a:pt x="0" y="633116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5894" y="1902699"/>
            <a:ext cx="163068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A</a:t>
            </a:r>
            <a:r>
              <a:rPr sz="2550" spc="20" dirty="0">
                <a:latin typeface="Arial"/>
                <a:cs typeface="Arial"/>
              </a:rPr>
              <a:t>pp</a:t>
            </a:r>
            <a:r>
              <a:rPr sz="2550" spc="5" dirty="0">
                <a:latin typeface="Arial"/>
                <a:cs typeface="Arial"/>
              </a:rPr>
              <a:t>l</a:t>
            </a:r>
            <a:r>
              <a:rPr sz="2550" spc="-10" dirty="0">
                <a:latin typeface="Arial"/>
                <a:cs typeface="Arial"/>
              </a:rPr>
              <a:t>i</a:t>
            </a:r>
            <a:r>
              <a:rPr sz="2550" spc="20" dirty="0">
                <a:latin typeface="Arial"/>
                <a:cs typeface="Arial"/>
              </a:rPr>
              <a:t>ca</a:t>
            </a:r>
            <a:r>
              <a:rPr sz="2550" spc="5" dirty="0">
                <a:latin typeface="Arial"/>
                <a:cs typeface="Arial"/>
              </a:rPr>
              <a:t>t</a:t>
            </a:r>
            <a:r>
              <a:rPr sz="2550" spc="-10" dirty="0">
                <a:latin typeface="Arial"/>
                <a:cs typeface="Arial"/>
              </a:rPr>
              <a:t>i</a:t>
            </a:r>
            <a:r>
              <a:rPr sz="2550" spc="20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1743" y="2398603"/>
            <a:ext cx="2225040" cy="633730"/>
          </a:xfrm>
          <a:custGeom>
            <a:avLst/>
            <a:gdLst/>
            <a:ahLst/>
            <a:cxnLst/>
            <a:rect l="l" t="t" r="r" b="b"/>
            <a:pathLst>
              <a:path w="2225040" h="633730">
                <a:moveTo>
                  <a:pt x="0" y="633585"/>
                </a:moveTo>
                <a:lnTo>
                  <a:pt x="2224534" y="633585"/>
                </a:lnTo>
                <a:lnTo>
                  <a:pt x="2224534" y="0"/>
                </a:lnTo>
                <a:lnTo>
                  <a:pt x="0" y="0"/>
                </a:lnTo>
                <a:lnTo>
                  <a:pt x="0" y="633585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8416" y="2535581"/>
            <a:ext cx="1869439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latin typeface="Arial"/>
                <a:cs typeface="Arial"/>
              </a:rPr>
              <a:t>Pr</a:t>
            </a:r>
            <a:r>
              <a:rPr sz="2550" spc="25" dirty="0">
                <a:latin typeface="Arial"/>
                <a:cs typeface="Arial"/>
              </a:rPr>
              <a:t>e</a:t>
            </a:r>
            <a:r>
              <a:rPr sz="2550" spc="20" dirty="0">
                <a:latin typeface="Arial"/>
                <a:cs typeface="Arial"/>
              </a:rPr>
              <a:t>sen</a:t>
            </a:r>
            <a:r>
              <a:rPr sz="2550" spc="5" dirty="0">
                <a:latin typeface="Arial"/>
                <a:cs typeface="Arial"/>
              </a:rPr>
              <a:t>t</a:t>
            </a:r>
            <a:r>
              <a:rPr sz="2550" spc="15" dirty="0">
                <a:latin typeface="Arial"/>
                <a:cs typeface="Arial"/>
              </a:rPr>
              <a:t>a</a:t>
            </a:r>
            <a:r>
              <a:rPr sz="2550" spc="5" dirty="0">
                <a:latin typeface="Arial"/>
                <a:cs typeface="Arial"/>
              </a:rPr>
              <a:t>t</a:t>
            </a:r>
            <a:r>
              <a:rPr sz="2550" spc="-10" dirty="0">
                <a:latin typeface="Arial"/>
                <a:cs typeface="Arial"/>
              </a:rPr>
              <a:t>i</a:t>
            </a:r>
            <a:r>
              <a:rPr sz="2550" spc="20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743" y="3032188"/>
            <a:ext cx="2225040" cy="633095"/>
          </a:xfrm>
          <a:custGeom>
            <a:avLst/>
            <a:gdLst/>
            <a:ahLst/>
            <a:cxnLst/>
            <a:rect l="l" t="t" r="r" b="b"/>
            <a:pathLst>
              <a:path w="2225040" h="633095">
                <a:moveTo>
                  <a:pt x="0" y="632881"/>
                </a:moveTo>
                <a:lnTo>
                  <a:pt x="2224534" y="632881"/>
                </a:lnTo>
                <a:lnTo>
                  <a:pt x="2224534" y="0"/>
                </a:lnTo>
                <a:lnTo>
                  <a:pt x="0" y="0"/>
                </a:lnTo>
                <a:lnTo>
                  <a:pt x="0" y="632881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6822" y="3169166"/>
            <a:ext cx="119443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S</a:t>
            </a:r>
            <a:r>
              <a:rPr sz="2550" spc="20" dirty="0">
                <a:latin typeface="Arial"/>
                <a:cs typeface="Arial"/>
              </a:rPr>
              <a:t>ess</a:t>
            </a:r>
            <a:r>
              <a:rPr sz="2550" spc="10" dirty="0">
                <a:latin typeface="Arial"/>
                <a:cs typeface="Arial"/>
              </a:rPr>
              <a:t>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1743" y="3665070"/>
            <a:ext cx="2225040" cy="633095"/>
          </a:xfrm>
          <a:custGeom>
            <a:avLst/>
            <a:gdLst/>
            <a:ahLst/>
            <a:cxnLst/>
            <a:rect l="l" t="t" r="r" b="b"/>
            <a:pathLst>
              <a:path w="2225040" h="633095">
                <a:moveTo>
                  <a:pt x="0" y="632975"/>
                </a:moveTo>
                <a:lnTo>
                  <a:pt x="2224534" y="632975"/>
                </a:lnTo>
                <a:lnTo>
                  <a:pt x="2224534" y="0"/>
                </a:lnTo>
                <a:lnTo>
                  <a:pt x="0" y="0"/>
                </a:lnTo>
                <a:lnTo>
                  <a:pt x="0" y="632975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97017" y="3802118"/>
            <a:ext cx="143256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latin typeface="Arial"/>
                <a:cs typeface="Arial"/>
              </a:rPr>
              <a:t>Tr</a:t>
            </a:r>
            <a:r>
              <a:rPr sz="2550" spc="20" dirty="0">
                <a:latin typeface="Arial"/>
                <a:cs typeface="Arial"/>
              </a:rPr>
              <a:t>anspo</a:t>
            </a:r>
            <a:r>
              <a:rPr sz="2550" spc="5" dirty="0">
                <a:latin typeface="Arial"/>
                <a:cs typeface="Arial"/>
              </a:rPr>
              <a:t>rt</a:t>
            </a:r>
            <a:endParaRPr sz="2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1743" y="4298045"/>
            <a:ext cx="2225040" cy="633730"/>
          </a:xfrm>
          <a:custGeom>
            <a:avLst/>
            <a:gdLst/>
            <a:ahLst/>
            <a:cxnLst/>
            <a:rect l="l" t="t" r="r" b="b"/>
            <a:pathLst>
              <a:path w="2225040" h="633729">
                <a:moveTo>
                  <a:pt x="0" y="633561"/>
                </a:moveTo>
                <a:lnTo>
                  <a:pt x="2224534" y="633561"/>
                </a:lnTo>
                <a:lnTo>
                  <a:pt x="2224534" y="0"/>
                </a:lnTo>
                <a:lnTo>
                  <a:pt x="0" y="0"/>
                </a:lnTo>
                <a:lnTo>
                  <a:pt x="0" y="633561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98117" y="4435680"/>
            <a:ext cx="12299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20" dirty="0">
                <a:latin typeface="Arial"/>
                <a:cs typeface="Arial"/>
              </a:rPr>
              <a:t>Ne</a:t>
            </a:r>
            <a:r>
              <a:rPr sz="2550" spc="10" dirty="0">
                <a:latin typeface="Arial"/>
                <a:cs typeface="Arial"/>
              </a:rPr>
              <a:t>tw</a:t>
            </a:r>
            <a:r>
              <a:rPr sz="2550" spc="25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rk</a:t>
            </a:r>
            <a:endParaRPr sz="2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1743" y="4931607"/>
            <a:ext cx="2225040" cy="636270"/>
          </a:xfrm>
          <a:custGeom>
            <a:avLst/>
            <a:gdLst/>
            <a:ahLst/>
            <a:cxnLst/>
            <a:rect l="l" t="t" r="r" b="b"/>
            <a:pathLst>
              <a:path w="2225040" h="636270">
                <a:moveTo>
                  <a:pt x="0" y="635882"/>
                </a:moveTo>
                <a:lnTo>
                  <a:pt x="2224534" y="635882"/>
                </a:lnTo>
                <a:lnTo>
                  <a:pt x="2224534" y="0"/>
                </a:lnTo>
                <a:lnTo>
                  <a:pt x="0" y="0"/>
                </a:lnTo>
                <a:lnTo>
                  <a:pt x="0" y="635882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7542" y="5068655"/>
            <a:ext cx="141160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20" dirty="0">
                <a:latin typeface="Arial"/>
                <a:cs typeface="Arial"/>
              </a:rPr>
              <a:t>Da</a:t>
            </a:r>
            <a:r>
              <a:rPr sz="2550" spc="10" dirty="0">
                <a:latin typeface="Arial"/>
                <a:cs typeface="Arial"/>
              </a:rPr>
              <a:t>ta </a:t>
            </a:r>
            <a:r>
              <a:rPr sz="2550" spc="15" dirty="0">
                <a:latin typeface="Arial"/>
                <a:cs typeface="Arial"/>
              </a:rPr>
              <a:t>L</a:t>
            </a:r>
            <a:r>
              <a:rPr sz="2550" spc="10" dirty="0">
                <a:latin typeface="Arial"/>
                <a:cs typeface="Arial"/>
              </a:rPr>
              <a:t>ink</a:t>
            </a:r>
            <a:endParaRPr sz="25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1743" y="5567489"/>
            <a:ext cx="2225040" cy="633095"/>
          </a:xfrm>
          <a:custGeom>
            <a:avLst/>
            <a:gdLst/>
            <a:ahLst/>
            <a:cxnLst/>
            <a:rect l="l" t="t" r="r" b="b"/>
            <a:pathLst>
              <a:path w="2225040" h="633095">
                <a:moveTo>
                  <a:pt x="0" y="632985"/>
                </a:moveTo>
                <a:lnTo>
                  <a:pt x="2224534" y="632985"/>
                </a:lnTo>
                <a:lnTo>
                  <a:pt x="2224534" y="0"/>
                </a:lnTo>
                <a:lnTo>
                  <a:pt x="0" y="0"/>
                </a:lnTo>
                <a:lnTo>
                  <a:pt x="0" y="632985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89936" y="5704561"/>
            <a:ext cx="125031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P</a:t>
            </a:r>
            <a:r>
              <a:rPr sz="2550" spc="20" dirty="0">
                <a:latin typeface="Arial"/>
                <a:cs typeface="Arial"/>
              </a:rPr>
              <a:t>hys</a:t>
            </a:r>
            <a:r>
              <a:rPr sz="2550" spc="5" dirty="0">
                <a:latin typeface="Arial"/>
                <a:cs typeface="Arial"/>
              </a:rPr>
              <a:t>i</a:t>
            </a:r>
            <a:r>
              <a:rPr sz="2550" spc="15" dirty="0">
                <a:latin typeface="Arial"/>
                <a:cs typeface="Arial"/>
              </a:rPr>
              <a:t>c</a:t>
            </a:r>
            <a:r>
              <a:rPr sz="2550" spc="20" dirty="0">
                <a:latin typeface="Arial"/>
                <a:cs typeface="Arial"/>
              </a:rPr>
              <a:t>a</a:t>
            </a:r>
            <a:r>
              <a:rPr sz="2550" spc="5" dirty="0">
                <a:latin typeface="Arial"/>
                <a:cs typeface="Arial"/>
              </a:rPr>
              <a:t>l</a:t>
            </a:r>
            <a:endParaRPr sz="25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26278" y="1765486"/>
            <a:ext cx="2219325" cy="1899920"/>
          </a:xfrm>
          <a:custGeom>
            <a:avLst/>
            <a:gdLst/>
            <a:ahLst/>
            <a:cxnLst/>
            <a:rect l="l" t="t" r="r" b="b"/>
            <a:pathLst>
              <a:path w="2219325" h="1899920">
                <a:moveTo>
                  <a:pt x="0" y="1899583"/>
                </a:moveTo>
                <a:lnTo>
                  <a:pt x="2218756" y="1899583"/>
                </a:lnTo>
                <a:lnTo>
                  <a:pt x="2218756" y="0"/>
                </a:lnTo>
                <a:lnTo>
                  <a:pt x="0" y="0"/>
                </a:lnTo>
                <a:lnTo>
                  <a:pt x="0" y="1899583"/>
                </a:lnTo>
              </a:path>
            </a:pathLst>
          </a:custGeom>
          <a:ln w="29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16995" y="2535581"/>
            <a:ext cx="163068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A</a:t>
            </a:r>
            <a:r>
              <a:rPr sz="2550" spc="20" dirty="0">
                <a:latin typeface="Arial"/>
                <a:cs typeface="Arial"/>
              </a:rPr>
              <a:t>pp</a:t>
            </a:r>
            <a:r>
              <a:rPr sz="2550" spc="5" dirty="0">
                <a:latin typeface="Arial"/>
                <a:cs typeface="Arial"/>
              </a:rPr>
              <a:t>l</a:t>
            </a:r>
            <a:r>
              <a:rPr sz="2550" spc="-10" dirty="0">
                <a:latin typeface="Arial"/>
                <a:cs typeface="Arial"/>
              </a:rPr>
              <a:t>i</a:t>
            </a:r>
            <a:r>
              <a:rPr sz="2550" spc="20" dirty="0">
                <a:latin typeface="Arial"/>
                <a:cs typeface="Arial"/>
              </a:rPr>
              <a:t>ca</a:t>
            </a:r>
            <a:r>
              <a:rPr sz="2550" spc="5" dirty="0">
                <a:latin typeface="Arial"/>
                <a:cs typeface="Arial"/>
              </a:rPr>
              <a:t>t</a:t>
            </a:r>
            <a:r>
              <a:rPr sz="2550" spc="-10" dirty="0">
                <a:latin typeface="Arial"/>
                <a:cs typeface="Arial"/>
              </a:rPr>
              <a:t>i</a:t>
            </a:r>
            <a:r>
              <a:rPr sz="2550" spc="20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26278" y="3665070"/>
            <a:ext cx="2219325" cy="633095"/>
          </a:xfrm>
          <a:custGeom>
            <a:avLst/>
            <a:gdLst/>
            <a:ahLst/>
            <a:cxnLst/>
            <a:rect l="l" t="t" r="r" b="b"/>
            <a:pathLst>
              <a:path w="2219325" h="633095">
                <a:moveTo>
                  <a:pt x="0" y="632975"/>
                </a:moveTo>
                <a:lnTo>
                  <a:pt x="2218756" y="632975"/>
                </a:lnTo>
                <a:lnTo>
                  <a:pt x="2218756" y="0"/>
                </a:lnTo>
                <a:lnTo>
                  <a:pt x="0" y="0"/>
                </a:lnTo>
                <a:lnTo>
                  <a:pt x="0" y="632975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18727" y="3802118"/>
            <a:ext cx="143256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0" dirty="0">
                <a:latin typeface="Arial"/>
                <a:cs typeface="Arial"/>
              </a:rPr>
              <a:t>Tr</a:t>
            </a:r>
            <a:r>
              <a:rPr sz="2550" spc="20" dirty="0">
                <a:latin typeface="Arial"/>
                <a:cs typeface="Arial"/>
              </a:rPr>
              <a:t>anspo</a:t>
            </a:r>
            <a:r>
              <a:rPr sz="2550" spc="5" dirty="0">
                <a:latin typeface="Arial"/>
                <a:cs typeface="Arial"/>
              </a:rPr>
              <a:t>rt</a:t>
            </a:r>
            <a:endParaRPr sz="25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26278" y="4298045"/>
            <a:ext cx="2219325" cy="633730"/>
          </a:xfrm>
          <a:custGeom>
            <a:avLst/>
            <a:gdLst/>
            <a:ahLst/>
            <a:cxnLst/>
            <a:rect l="l" t="t" r="r" b="b"/>
            <a:pathLst>
              <a:path w="2219325" h="633729">
                <a:moveTo>
                  <a:pt x="0" y="633561"/>
                </a:moveTo>
                <a:lnTo>
                  <a:pt x="2218756" y="633561"/>
                </a:lnTo>
                <a:lnTo>
                  <a:pt x="2218756" y="0"/>
                </a:lnTo>
                <a:lnTo>
                  <a:pt x="0" y="0"/>
                </a:lnTo>
                <a:lnTo>
                  <a:pt x="0" y="633561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19757" y="4435680"/>
            <a:ext cx="122999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20" dirty="0">
                <a:latin typeface="Arial"/>
                <a:cs typeface="Arial"/>
              </a:rPr>
              <a:t>Ne</a:t>
            </a:r>
            <a:r>
              <a:rPr sz="2550" spc="10" dirty="0">
                <a:latin typeface="Arial"/>
                <a:cs typeface="Arial"/>
              </a:rPr>
              <a:t>tw</a:t>
            </a:r>
            <a:r>
              <a:rPr sz="2550" spc="25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rk</a:t>
            </a:r>
            <a:endParaRPr sz="25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26278" y="4931607"/>
            <a:ext cx="2219325" cy="636270"/>
          </a:xfrm>
          <a:custGeom>
            <a:avLst/>
            <a:gdLst/>
            <a:ahLst/>
            <a:cxnLst/>
            <a:rect l="l" t="t" r="r" b="b"/>
            <a:pathLst>
              <a:path w="2219325" h="636270">
                <a:moveTo>
                  <a:pt x="0" y="635882"/>
                </a:moveTo>
                <a:lnTo>
                  <a:pt x="2218756" y="635882"/>
                </a:lnTo>
                <a:lnTo>
                  <a:pt x="2218756" y="0"/>
                </a:lnTo>
                <a:lnTo>
                  <a:pt x="0" y="0"/>
                </a:lnTo>
                <a:lnTo>
                  <a:pt x="0" y="635882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29041" y="5068655"/>
            <a:ext cx="141160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20" dirty="0">
                <a:latin typeface="Arial"/>
                <a:cs typeface="Arial"/>
              </a:rPr>
              <a:t>Da</a:t>
            </a:r>
            <a:r>
              <a:rPr sz="2550" spc="10" dirty="0">
                <a:latin typeface="Arial"/>
                <a:cs typeface="Arial"/>
              </a:rPr>
              <a:t>ta </a:t>
            </a:r>
            <a:r>
              <a:rPr sz="2550" spc="15" dirty="0">
                <a:latin typeface="Arial"/>
                <a:cs typeface="Arial"/>
              </a:rPr>
              <a:t>L</a:t>
            </a:r>
            <a:r>
              <a:rPr sz="2550" spc="10" dirty="0">
                <a:latin typeface="Arial"/>
                <a:cs typeface="Arial"/>
              </a:rPr>
              <a:t>ink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26278" y="5567489"/>
            <a:ext cx="2219325" cy="633095"/>
          </a:xfrm>
          <a:custGeom>
            <a:avLst/>
            <a:gdLst/>
            <a:ahLst/>
            <a:cxnLst/>
            <a:rect l="l" t="t" r="r" b="b"/>
            <a:pathLst>
              <a:path w="2219325" h="633095">
                <a:moveTo>
                  <a:pt x="0" y="632985"/>
                </a:moveTo>
                <a:lnTo>
                  <a:pt x="2218756" y="632985"/>
                </a:lnTo>
                <a:lnTo>
                  <a:pt x="2218756" y="0"/>
                </a:lnTo>
                <a:lnTo>
                  <a:pt x="0" y="0"/>
                </a:lnTo>
                <a:lnTo>
                  <a:pt x="0" y="632985"/>
                </a:lnTo>
              </a:path>
            </a:pathLst>
          </a:custGeom>
          <a:ln w="29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11553" y="5704561"/>
            <a:ext cx="125031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P</a:t>
            </a:r>
            <a:r>
              <a:rPr sz="2550" spc="20" dirty="0">
                <a:latin typeface="Arial"/>
                <a:cs typeface="Arial"/>
              </a:rPr>
              <a:t>hys</a:t>
            </a:r>
            <a:r>
              <a:rPr sz="2550" spc="5" dirty="0">
                <a:latin typeface="Arial"/>
                <a:cs typeface="Arial"/>
              </a:rPr>
              <a:t>i</a:t>
            </a:r>
            <a:r>
              <a:rPr sz="2550" spc="15" dirty="0">
                <a:latin typeface="Arial"/>
                <a:cs typeface="Arial"/>
              </a:rPr>
              <a:t>c</a:t>
            </a:r>
            <a:r>
              <a:rPr sz="2550" spc="20" dirty="0">
                <a:latin typeface="Arial"/>
                <a:cs typeface="Arial"/>
              </a:rPr>
              <a:t>a</a:t>
            </a:r>
            <a:r>
              <a:rPr sz="2550" spc="5" dirty="0">
                <a:latin typeface="Arial"/>
                <a:cs typeface="Arial"/>
              </a:rPr>
              <a:t>l</a:t>
            </a:r>
            <a:endParaRPr sz="25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21819" y="4508443"/>
            <a:ext cx="0" cy="1482725"/>
          </a:xfrm>
          <a:custGeom>
            <a:avLst/>
            <a:gdLst/>
            <a:ahLst/>
            <a:cxnLst/>
            <a:rect l="l" t="t" r="r" b="b"/>
            <a:pathLst>
              <a:path h="1482725">
                <a:moveTo>
                  <a:pt x="0" y="0"/>
                </a:moveTo>
                <a:lnTo>
                  <a:pt x="0" y="1482209"/>
                </a:lnTo>
              </a:path>
            </a:pathLst>
          </a:custGeom>
          <a:ln w="1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4699" y="4298045"/>
            <a:ext cx="152400" cy="229235"/>
          </a:xfrm>
          <a:custGeom>
            <a:avLst/>
            <a:gdLst/>
            <a:ahLst/>
            <a:cxnLst/>
            <a:rect l="l" t="t" r="r" b="b"/>
            <a:pathLst>
              <a:path w="152400" h="229235">
                <a:moveTo>
                  <a:pt x="77119" y="0"/>
                </a:moveTo>
                <a:lnTo>
                  <a:pt x="0" y="229103"/>
                </a:lnTo>
                <a:lnTo>
                  <a:pt x="151895" y="229103"/>
                </a:lnTo>
                <a:lnTo>
                  <a:pt x="77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4699" y="5971947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1895" y="0"/>
                </a:moveTo>
                <a:lnTo>
                  <a:pt x="0" y="0"/>
                </a:lnTo>
                <a:lnTo>
                  <a:pt x="77119" y="228526"/>
                </a:lnTo>
                <a:lnTo>
                  <a:pt x="151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80745" y="4626093"/>
            <a:ext cx="307975" cy="12471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5" dirty="0">
                <a:latin typeface="Arial"/>
                <a:cs typeface="Arial"/>
              </a:rPr>
              <a:t>H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r</a:t>
            </a:r>
            <a:r>
              <a:rPr sz="2200" spc="-25" dirty="0">
                <a:latin typeface="Arial"/>
                <a:cs typeface="Arial"/>
              </a:rPr>
              <a:t>d</a:t>
            </a:r>
            <a:r>
              <a:rPr sz="2200" spc="5" dirty="0">
                <a:latin typeface="Arial"/>
                <a:cs typeface="Arial"/>
              </a:rPr>
              <a:t>w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15521" y="3891266"/>
            <a:ext cx="0" cy="1484630"/>
          </a:xfrm>
          <a:custGeom>
            <a:avLst/>
            <a:gdLst/>
            <a:ahLst/>
            <a:cxnLst/>
            <a:rect l="l" t="t" r="r" b="b"/>
            <a:pathLst>
              <a:path h="1484629">
                <a:moveTo>
                  <a:pt x="0" y="0"/>
                </a:moveTo>
                <a:lnTo>
                  <a:pt x="0" y="1484529"/>
                </a:lnTo>
              </a:path>
            </a:pathLst>
          </a:custGeom>
          <a:ln w="1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38401" y="3683822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77119" y="0"/>
                </a:moveTo>
                <a:lnTo>
                  <a:pt x="0" y="228470"/>
                </a:lnTo>
                <a:lnTo>
                  <a:pt x="152130" y="228470"/>
                </a:lnTo>
                <a:lnTo>
                  <a:pt x="77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38401" y="5357091"/>
            <a:ext cx="152400" cy="226695"/>
          </a:xfrm>
          <a:custGeom>
            <a:avLst/>
            <a:gdLst/>
            <a:ahLst/>
            <a:cxnLst/>
            <a:rect l="l" t="t" r="r" b="b"/>
            <a:pathLst>
              <a:path w="152400" h="226695">
                <a:moveTo>
                  <a:pt x="152130" y="0"/>
                </a:moveTo>
                <a:lnTo>
                  <a:pt x="0" y="0"/>
                </a:lnTo>
                <a:lnTo>
                  <a:pt x="77119" y="226196"/>
                </a:lnTo>
                <a:lnTo>
                  <a:pt x="152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574447" y="4032849"/>
            <a:ext cx="307975" cy="12020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F</a:t>
            </a:r>
            <a:r>
              <a:rPr sz="2200" spc="5" dirty="0">
                <a:latin typeface="Arial"/>
                <a:cs typeface="Arial"/>
              </a:rPr>
              <a:t>i</a:t>
            </a:r>
            <a:r>
              <a:rPr sz="2200" spc="-10" dirty="0">
                <a:latin typeface="Arial"/>
                <a:cs typeface="Arial"/>
              </a:rPr>
              <a:t>rm</a:t>
            </a:r>
            <a:r>
              <a:rPr sz="2200" spc="-15" dirty="0">
                <a:latin typeface="Arial"/>
                <a:cs typeface="Arial"/>
              </a:rPr>
              <a:t>w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07114" y="1972931"/>
            <a:ext cx="0" cy="3402965"/>
          </a:xfrm>
          <a:custGeom>
            <a:avLst/>
            <a:gdLst/>
            <a:ahLst/>
            <a:cxnLst/>
            <a:rect l="l" t="t" r="r" b="b"/>
            <a:pathLst>
              <a:path h="3402965">
                <a:moveTo>
                  <a:pt x="0" y="0"/>
                </a:moveTo>
                <a:lnTo>
                  <a:pt x="0" y="3402865"/>
                </a:lnTo>
              </a:path>
            </a:pathLst>
          </a:custGeom>
          <a:ln w="1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2104" y="1765486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75010" y="0"/>
                </a:moveTo>
                <a:lnTo>
                  <a:pt x="0" y="228540"/>
                </a:lnTo>
                <a:lnTo>
                  <a:pt x="152130" y="228540"/>
                </a:lnTo>
                <a:lnTo>
                  <a:pt x="75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32104" y="5357091"/>
            <a:ext cx="152400" cy="226695"/>
          </a:xfrm>
          <a:custGeom>
            <a:avLst/>
            <a:gdLst/>
            <a:ahLst/>
            <a:cxnLst/>
            <a:rect l="l" t="t" r="r" b="b"/>
            <a:pathLst>
              <a:path w="152400" h="226695">
                <a:moveTo>
                  <a:pt x="152130" y="0"/>
                </a:moveTo>
                <a:lnTo>
                  <a:pt x="0" y="0"/>
                </a:lnTo>
                <a:lnTo>
                  <a:pt x="75010" y="226196"/>
                </a:lnTo>
                <a:lnTo>
                  <a:pt x="152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368853" y="3107153"/>
            <a:ext cx="307975" cy="11353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-15" dirty="0">
                <a:latin typeface="Arial"/>
                <a:cs typeface="Arial"/>
              </a:rPr>
              <a:t>f</a:t>
            </a:r>
            <a:r>
              <a:rPr sz="2200" spc="10" dirty="0">
                <a:latin typeface="Arial"/>
                <a:cs typeface="Arial"/>
              </a:rPr>
              <a:t>t</a:t>
            </a:r>
            <a:r>
              <a:rPr sz="2200" spc="-15" dirty="0">
                <a:latin typeface="Arial"/>
                <a:cs typeface="Arial"/>
              </a:rPr>
              <a:t>w</a:t>
            </a:r>
            <a:r>
              <a:rPr sz="2200" spc="-5" dirty="0">
                <a:latin typeface="Arial"/>
                <a:cs typeface="Arial"/>
              </a:rPr>
              <a:t>ar</a:t>
            </a:r>
            <a:r>
              <a:rPr sz="2200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154027" y="3891266"/>
            <a:ext cx="0" cy="2099945"/>
          </a:xfrm>
          <a:custGeom>
            <a:avLst/>
            <a:gdLst/>
            <a:ahLst/>
            <a:cxnLst/>
            <a:rect l="l" t="t" r="r" b="b"/>
            <a:pathLst>
              <a:path h="2099945">
                <a:moveTo>
                  <a:pt x="0" y="0"/>
                </a:moveTo>
                <a:lnTo>
                  <a:pt x="0" y="2099386"/>
                </a:lnTo>
              </a:path>
            </a:pathLst>
          </a:custGeom>
          <a:ln w="1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6672" y="3683822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77354" y="0"/>
                </a:moveTo>
                <a:lnTo>
                  <a:pt x="0" y="228470"/>
                </a:lnTo>
                <a:lnTo>
                  <a:pt x="152130" y="228470"/>
                </a:lnTo>
                <a:lnTo>
                  <a:pt x="77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76672" y="5971947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130" y="0"/>
                </a:moveTo>
                <a:lnTo>
                  <a:pt x="0" y="0"/>
                </a:lnTo>
                <a:lnTo>
                  <a:pt x="77354" y="228526"/>
                </a:lnTo>
                <a:lnTo>
                  <a:pt x="152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225466" y="3894341"/>
            <a:ext cx="283845" cy="2092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pe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Sy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54027" y="2009966"/>
            <a:ext cx="0" cy="1482725"/>
          </a:xfrm>
          <a:custGeom>
            <a:avLst/>
            <a:gdLst/>
            <a:ahLst/>
            <a:cxnLst/>
            <a:rect l="l" t="t" r="r" b="b"/>
            <a:pathLst>
              <a:path h="1482725">
                <a:moveTo>
                  <a:pt x="0" y="0"/>
                </a:moveTo>
                <a:lnTo>
                  <a:pt x="0" y="1482115"/>
                </a:lnTo>
              </a:path>
            </a:pathLst>
          </a:custGeom>
          <a:ln w="1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76672" y="1799943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77354" y="0"/>
                </a:moveTo>
                <a:lnTo>
                  <a:pt x="0" y="228540"/>
                </a:lnTo>
                <a:lnTo>
                  <a:pt x="152130" y="228540"/>
                </a:lnTo>
                <a:lnTo>
                  <a:pt x="77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76672" y="3473330"/>
            <a:ext cx="152400" cy="226695"/>
          </a:xfrm>
          <a:custGeom>
            <a:avLst/>
            <a:gdLst/>
            <a:ahLst/>
            <a:cxnLst/>
            <a:rect l="l" t="t" r="r" b="b"/>
            <a:pathLst>
              <a:path w="152400" h="226695">
                <a:moveTo>
                  <a:pt x="152130" y="0"/>
                </a:moveTo>
                <a:lnTo>
                  <a:pt x="0" y="0"/>
                </a:lnTo>
                <a:lnTo>
                  <a:pt x="77354" y="226196"/>
                </a:lnTo>
                <a:lnTo>
                  <a:pt x="152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225466" y="2085401"/>
            <a:ext cx="283845" cy="13322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er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pa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8544" y="1298180"/>
            <a:ext cx="590550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20" dirty="0">
                <a:latin typeface="Arial"/>
                <a:cs typeface="Arial"/>
              </a:rPr>
              <a:t>O</a:t>
            </a:r>
            <a:r>
              <a:rPr sz="2550" spc="10" dirty="0">
                <a:latin typeface="Arial"/>
                <a:cs typeface="Arial"/>
              </a:rPr>
              <a:t>SI</a:t>
            </a:r>
            <a:endParaRPr sz="25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46010" y="1293023"/>
            <a:ext cx="1081405" cy="35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15" dirty="0">
                <a:latin typeface="Arial"/>
                <a:cs typeface="Arial"/>
              </a:rPr>
              <a:t>TC</a:t>
            </a:r>
            <a:r>
              <a:rPr sz="2550" spc="20" dirty="0">
                <a:latin typeface="Arial"/>
                <a:cs typeface="Arial"/>
              </a:rPr>
              <a:t>P</a:t>
            </a:r>
            <a:r>
              <a:rPr sz="2550" spc="10" dirty="0">
                <a:latin typeface="Arial"/>
                <a:cs typeface="Arial"/>
              </a:rPr>
              <a:t>/IP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2500" y="154669"/>
            <a:ext cx="79413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Som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2400" spc="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data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communication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2400" spc="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4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standard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288327"/>
              </p:ext>
            </p:extLst>
          </p:nvPr>
        </p:nvGraphicFramePr>
        <p:xfrm>
          <a:off x="304801" y="1213866"/>
          <a:ext cx="8589008" cy="5105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7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070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400" b="0" u="none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Layer</a:t>
                      </a:r>
                      <a:endParaRPr sz="2400" b="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1430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400" b="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Common</a:t>
                      </a:r>
                      <a:r>
                        <a:rPr sz="2400" b="0" u="none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400" b="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St</a:t>
                      </a:r>
                      <a:r>
                        <a:rPr sz="2400" b="0" u="none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a</a:t>
                      </a:r>
                      <a:r>
                        <a:rPr sz="2400" b="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n</a:t>
                      </a:r>
                      <a:r>
                        <a:rPr sz="2400" b="0" u="none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d</a:t>
                      </a:r>
                      <a:r>
                        <a:rPr sz="2400" b="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ards</a:t>
                      </a: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1430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577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5.</a:t>
                      </a:r>
                      <a:r>
                        <a:rPr sz="2000" b="1" spc="-9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Ap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lication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layer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HTT</a:t>
                      </a:r>
                      <a:r>
                        <a:rPr sz="2000" b="1" spc="-19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000" b="1" spc="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HTML</a:t>
                      </a:r>
                      <a:r>
                        <a:rPr sz="2000" b="1" spc="-10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-1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eb)</a:t>
                      </a:r>
                      <a:endParaRPr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  <a:p>
                      <a:pPr marL="219710" marR="113474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MPE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000" b="1" spc="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H.323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(audi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/video) IMA</a:t>
                      </a:r>
                      <a:r>
                        <a:rPr sz="2000" b="1" spc="-19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000" b="1" spc="1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POP</a:t>
                      </a:r>
                      <a:r>
                        <a:rPr sz="2000" b="1" spc="-114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-mail)</a:t>
                      </a:r>
                      <a:endParaRPr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042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4.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ransp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rt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layer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2051685">
                        <a:lnSpc>
                          <a:spcPct val="100000"/>
                        </a:lnSpc>
                      </a:pPr>
                      <a:r>
                        <a:rPr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TCP</a:t>
                      </a:r>
                      <a:r>
                        <a:rPr 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/UDP</a:t>
                      </a:r>
                      <a:r>
                        <a:rPr sz="2000" b="1" spc="-95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(Internet) </a:t>
                      </a:r>
                      <a:r>
                        <a:rPr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SPX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804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3.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Netw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rk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ayer</a:t>
                      </a:r>
                      <a:endParaRPr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IP</a:t>
                      </a:r>
                      <a:r>
                        <a:rPr sz="2000" b="1" spc="-1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(Internet)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IPX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(Nove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spc="-1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LANs)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042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2.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Data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link</a:t>
                      </a:r>
                      <a:r>
                        <a:rPr sz="2000" b="1" spc="-1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layer</a:t>
                      </a:r>
                      <a:endParaRPr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Ethernet (LAN)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PPP</a:t>
                      </a:r>
                      <a:r>
                        <a:rPr sz="2000" b="1" spc="-10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(dia</a:t>
                      </a:r>
                      <a:r>
                        <a:rPr sz="2000" b="1" spc="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-up</a:t>
                      </a:r>
                      <a:r>
                        <a:rPr sz="2000" b="1" spc="-2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via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modem)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778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864">
                <a:tc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1.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Physical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cs typeface="Arial"/>
                        </a:rPr>
                        <a:t>layer</a:t>
                      </a:r>
                      <a:endParaRPr sz="20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9F9F9F"/>
                      </a:solidFill>
                      <a:prstDash val="solid"/>
                    </a:lnL>
                    <a:lnR w="1778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143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710" marR="845185">
                        <a:lnSpc>
                          <a:spcPct val="100000"/>
                        </a:lnSpc>
                      </a:pP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RS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-232c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cable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(LAN) Categ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ry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twi</a:t>
                      </a:r>
                      <a:r>
                        <a:rPr sz="2000" b="1" spc="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ted</a:t>
                      </a:r>
                      <a:r>
                        <a:rPr sz="2000" b="1" spc="-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pair</a:t>
                      </a:r>
                      <a:r>
                        <a:rPr sz="2000" b="1" spc="-4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(LAN)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sz="2000" b="1" spc="-2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.92</a:t>
                      </a:r>
                      <a:r>
                        <a:rPr sz="2000" b="1" spc="1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(56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kbps</a:t>
                      </a:r>
                      <a:r>
                        <a:rPr sz="2000" b="1" spc="-5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cs typeface="Times New Roman"/>
                        </a:rPr>
                        <a:t>modem)</a:t>
                      </a:r>
                      <a:endParaRPr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778">
                      <a:solidFill>
                        <a:srgbClr val="9F9F9F"/>
                      </a:solidFill>
                      <a:prstDash val="solid"/>
                    </a:lnL>
                    <a:lnR w="11430">
                      <a:solidFill>
                        <a:srgbClr val="9F9F9F"/>
                      </a:solidFill>
                      <a:prstDash val="solid"/>
                    </a:lnR>
                    <a:lnT w="1778">
                      <a:solidFill>
                        <a:srgbClr val="9F9F9F"/>
                      </a:solidFill>
                      <a:prstDash val="solid"/>
                    </a:lnT>
                    <a:lnB w="1143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52500" y="333501"/>
            <a:ext cx="589851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Som</a:t>
            </a:r>
            <a:r>
              <a:rPr sz="26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26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6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Pro</a:t>
            </a:r>
            <a:r>
              <a:rPr sz="26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2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ocols</a:t>
            </a:r>
            <a:r>
              <a:rPr sz="26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6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in</a:t>
            </a:r>
            <a:r>
              <a:rPr sz="26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6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TCP/IP</a:t>
            </a:r>
            <a:r>
              <a:rPr sz="26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6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Suite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143000"/>
            <a:ext cx="9144000" cy="552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</a:t>
            </a:r>
            <a:r>
              <a:rPr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letter</a:t>
            </a:r>
          </a:p>
        </p:txBody>
      </p:sp>
      <p:sp>
        <p:nvSpPr>
          <p:cNvPr id="4" name="object 4"/>
          <p:cNvSpPr/>
          <p:nvPr/>
        </p:nvSpPr>
        <p:spPr>
          <a:xfrm>
            <a:off x="1143000" y="1143000"/>
            <a:ext cx="7391400" cy="5221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3121223"/>
            <a:ext cx="52578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4790"/>
              </a:lnSpc>
            </a:pPr>
            <a:r>
              <a:rPr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Thank</a:t>
            </a:r>
            <a:r>
              <a:rPr sz="48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1396931"/>
            <a:ext cx="8763000" cy="4514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04520" algn="just">
              <a:lnSpc>
                <a:spcPct val="100000"/>
              </a:lnSpc>
            </a:pP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Sender</a:t>
            </a:r>
            <a:r>
              <a:rPr sz="2400" b="1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Higher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</a:t>
            </a:r>
            <a:r>
              <a:rPr sz="2400" spc="-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ower Layer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560"/>
              </a:spcBef>
            </a:pP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Carrie</a:t>
            </a:r>
            <a:r>
              <a:rPr sz="24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ruck,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airplane,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boat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combination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thereof.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1560"/>
              </a:spcBef>
            </a:pP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Receive</a:t>
            </a:r>
            <a:r>
              <a:rPr sz="2400" b="1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Lower Laye</a:t>
            </a:r>
            <a:r>
              <a:rPr sz="2400" spc="-1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Higher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</a:p>
          <a:p>
            <a:pPr marL="12700" marR="120650" algn="just">
              <a:lnSpc>
                <a:spcPct val="100000"/>
              </a:lnSpc>
              <a:spcBef>
                <a:spcPts val="1560"/>
              </a:spcBef>
            </a:pP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</a:t>
            </a:r>
            <a:r>
              <a:rPr sz="2400" b="1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</a:t>
            </a:r>
            <a:r>
              <a:rPr sz="24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asks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must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given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hierarchy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marR="755650" algn="just">
              <a:lnSpc>
                <a:spcPct val="100000"/>
              </a:lnSpc>
              <a:spcBef>
                <a:spcPts val="1560"/>
              </a:spcBef>
            </a:pPr>
            <a:r>
              <a:rPr sz="24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layer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services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ayer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immedia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ely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below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it.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Postal Mail</a:t>
            </a:r>
            <a:r>
              <a:rPr sz="2800" b="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</a:t>
            </a:r>
            <a:r>
              <a:rPr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219200"/>
            <a:ext cx="8839200" cy="185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10000"/>
              </a:lnSpc>
            </a:pPr>
            <a:r>
              <a:rPr sz="2800" spc="-5" dirty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Dominant</a:t>
            </a:r>
            <a:r>
              <a:rPr sz="240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communicati</a:t>
            </a:r>
            <a:r>
              <a:rPr sz="240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ns and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etwor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5600" marR="50165" indent="-342900">
              <a:lnSpc>
                <a:spcPct val="110000"/>
              </a:lnSpc>
              <a:spcBef>
                <a:spcPts val="670"/>
              </a:spcBef>
            </a:pPr>
            <a:r>
              <a:rPr lang="en-US" sz="24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rder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lay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rs;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often 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efe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as</a:t>
            </a:r>
            <a:r>
              <a:rPr sz="240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TC P/I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</a:t>
            </a:r>
            <a:r>
              <a:rPr sz="240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40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otoc</a:t>
            </a:r>
            <a:r>
              <a:rPr sz="240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sz="2400" spc="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suite</a:t>
            </a:r>
          </a:p>
        </p:txBody>
      </p:sp>
      <p:sp>
        <p:nvSpPr>
          <p:cNvPr id="4" name="object 4"/>
          <p:cNvSpPr/>
          <p:nvPr/>
        </p:nvSpPr>
        <p:spPr>
          <a:xfrm>
            <a:off x="3733800" y="2667000"/>
            <a:ext cx="4648200" cy="390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</a:t>
            </a:r>
            <a:r>
              <a:rPr sz="2800"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sz="2800" b="0" spc="-2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o-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</a:t>
            </a:r>
            <a:r>
              <a:rPr sz="2800" b="0" spc="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533399" y="1371600"/>
            <a:ext cx="8077200" cy="4692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381079"/>
            <a:ext cx="71577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OS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2800" b="0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Layers</a:t>
            </a:r>
          </a:p>
        </p:txBody>
      </p:sp>
      <p:sp>
        <p:nvSpPr>
          <p:cNvPr id="4" name="object 4"/>
          <p:cNvSpPr/>
          <p:nvPr/>
        </p:nvSpPr>
        <p:spPr>
          <a:xfrm>
            <a:off x="2057400" y="1219200"/>
            <a:ext cx="4276344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1780</Words>
  <Application>Microsoft Office PowerPoint</Application>
  <PresentationFormat>On-screen Show (4:3)</PresentationFormat>
  <Paragraphs>204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Book Antiqua</vt:lpstr>
      <vt:lpstr>Calibri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Network Models</vt:lpstr>
      <vt:lpstr>PowerPoint Presentation</vt:lpstr>
      <vt:lpstr>Example of Sending a letter</vt:lpstr>
      <vt:lpstr>Postal Mail Example</vt:lpstr>
      <vt:lpstr>Internet Model</vt:lpstr>
      <vt:lpstr>Peer-to-Peer Process</vt:lpstr>
      <vt:lpstr>OSI Layers</vt:lpstr>
      <vt:lpstr>OSI Layers</vt:lpstr>
      <vt:lpstr>Data Exchange Between Two Devices</vt:lpstr>
      <vt:lpstr>Physical layer</vt:lpstr>
      <vt:lpstr>Physical Layer Responsibilities</vt:lpstr>
      <vt:lpstr>Physical Layer Responsibilities</vt:lpstr>
      <vt:lpstr>PowerPoint Presentation</vt:lpstr>
      <vt:lpstr>Data link layer</vt:lpstr>
      <vt:lpstr>Data Link Layer Responsibilities</vt:lpstr>
      <vt:lpstr>Data Link Layer Responsibilities</vt:lpstr>
      <vt:lpstr>PowerPoint Presentation</vt:lpstr>
      <vt:lpstr>Node-to-node delivery</vt:lpstr>
      <vt:lpstr>Example </vt:lpstr>
      <vt:lpstr>Network layer</vt:lpstr>
      <vt:lpstr>Network Layer Responsibilities</vt:lpstr>
      <vt:lpstr>Network Layer Responsibilities</vt:lpstr>
      <vt:lpstr>PowerPoint Presentation</vt:lpstr>
      <vt:lpstr>Source-to-destination delivery</vt:lpstr>
      <vt:lpstr>Source-to-destination delivery</vt:lpstr>
      <vt:lpstr>Example 2</vt:lpstr>
      <vt:lpstr>Transport layer</vt:lpstr>
      <vt:lpstr>Transport Layer Responsibilities</vt:lpstr>
      <vt:lpstr>Transport Layer Responsibilities</vt:lpstr>
      <vt:lpstr>Transport Layer Responsibilities</vt:lpstr>
      <vt:lpstr>PowerPoint Presentation</vt:lpstr>
      <vt:lpstr>PowerPoint Presentation</vt:lpstr>
      <vt:lpstr>Example 3</vt:lpstr>
      <vt:lpstr>Session Layer</vt:lpstr>
      <vt:lpstr>Presentation Layer</vt:lpstr>
      <vt:lpstr>Application layer</vt:lpstr>
      <vt:lpstr>Application Layer Responsibilities</vt:lpstr>
      <vt:lpstr>PowerPoint Presentation</vt:lpstr>
      <vt:lpstr>Summary of duties</vt:lpstr>
      <vt:lpstr>OSI Model</vt:lpstr>
      <vt:lpstr>OSI Model</vt:lpstr>
      <vt:lpstr>OSI Model</vt:lpstr>
      <vt:lpstr>Summary of OSI model</vt:lpstr>
      <vt:lpstr>TCP/IP and OSI model</vt:lpstr>
      <vt:lpstr>OSI vs TCP/IP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321 Data Communications &amp; Networking</dc:title>
  <dc:creator>Angela Clark</dc:creator>
  <cp:lastModifiedBy>Windows User</cp:lastModifiedBy>
  <cp:revision>20</cp:revision>
  <dcterms:created xsi:type="dcterms:W3CDTF">2016-09-23T20:08:14Z</dcterms:created>
  <dcterms:modified xsi:type="dcterms:W3CDTF">2017-09-27T17:16:25Z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2016-04-19T00:00:00Z</vt:filetime>
  </property>
  <property fmtid="{D5CDD505-2E9C-101B-9397-08002B2CF9AE}" pid="3" name="LastSaved">
    <vt:filetime>2016-09-23T00:00:00Z</vt:filetime>
  </property>
</Properties>
</file>